
<file path=[Content_Types].xml><?xml version="1.0" encoding="utf-8"?>
<Types xmlns="http://schemas.openxmlformats.org/package/2006/content-types"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6" r:id="rId2"/>
  </p:sldIdLst>
  <p:sldSz cx="38100000" cy="25400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7093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1755648" algn="l" defTabSz="27093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3511296" algn="l" defTabSz="27093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5266944" algn="l" defTabSz="27093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7022592" algn="l" defTabSz="27093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8778240" algn="l" defTabSz="27093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10533888" algn="l" defTabSz="27093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12289535" algn="l" defTabSz="27093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14045184" algn="l" defTabSz="27093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DAD8"/>
          </a:solidFill>
        </a:fill>
      </a:tcStyle>
    </a:wholeTbl>
    <a:band2H>
      <a:tcTxStyle/>
      <a:tcStyle>
        <a:tcBdr/>
        <a:fill>
          <a:solidFill>
            <a:srgbClr val="EDEDE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9D6D1"/>
          </a:solidFill>
        </a:fill>
      </a:tcStyle>
    </a:wholeTbl>
    <a:band2H>
      <a:tcTxStyle/>
      <a:tcStyle>
        <a:tcBdr/>
        <a:fill>
          <a:solidFill>
            <a:srgbClr val="EDECE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4D8DC"/>
          </a:solidFill>
        </a:fill>
      </a:tcStyle>
    </a:wholeTbl>
    <a:band2H>
      <a:tcTxStyle/>
      <a:tcStyle>
        <a:tcBdr/>
        <a:fill>
          <a:solidFill>
            <a:srgbClr val="FAECEE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3175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3175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3175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3175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round/>
            </a:ln>
          </a:left>
          <a:right>
            <a:ln w="3175" cap="flat">
              <a:solidFill>
                <a:srgbClr val="000000"/>
              </a:solidFill>
              <a:prstDash val="solid"/>
              <a:round/>
            </a:ln>
          </a:right>
          <a:top>
            <a:ln w="3175" cap="flat">
              <a:solidFill>
                <a:srgbClr val="000000"/>
              </a:solidFill>
              <a:prstDash val="solid"/>
              <a:round/>
            </a:ln>
          </a:top>
          <a:bottom>
            <a:ln w="3175" cap="flat">
              <a:solidFill>
                <a:srgbClr val="000000"/>
              </a:solidFill>
              <a:prstDash val="solid"/>
              <a:round/>
            </a:ln>
          </a:bottom>
          <a:insideH>
            <a:ln w="3175" cap="flat">
              <a:solidFill>
                <a:srgbClr val="000000"/>
              </a:solidFill>
              <a:prstDash val="solid"/>
              <a:round/>
            </a:ln>
          </a:insideH>
          <a:insideV>
            <a:ln w="3175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round/>
            </a:ln>
          </a:left>
          <a:right>
            <a:ln w="3175" cap="flat">
              <a:solidFill>
                <a:srgbClr val="000000"/>
              </a:solidFill>
              <a:prstDash val="solid"/>
              <a:round/>
            </a:ln>
          </a:right>
          <a:top>
            <a:ln w="3175" cap="flat">
              <a:solidFill>
                <a:srgbClr val="000000"/>
              </a:solidFill>
              <a:prstDash val="solid"/>
              <a:round/>
            </a:ln>
          </a:top>
          <a:bottom>
            <a:ln w="3175" cap="flat">
              <a:solidFill>
                <a:srgbClr val="000000"/>
              </a:solidFill>
              <a:prstDash val="solid"/>
              <a:round/>
            </a:ln>
          </a:bottom>
          <a:insideH>
            <a:ln w="3175" cap="flat">
              <a:solidFill>
                <a:srgbClr val="000000"/>
              </a:solidFill>
              <a:prstDash val="solid"/>
              <a:round/>
            </a:ln>
          </a:insideH>
          <a:insideV>
            <a:ln w="3175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round/>
            </a:ln>
          </a:left>
          <a:right>
            <a:ln w="3175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3175" cap="flat">
              <a:solidFill>
                <a:srgbClr val="000000"/>
              </a:solidFill>
              <a:prstDash val="solid"/>
              <a:round/>
            </a:ln>
          </a:bottom>
          <a:insideH>
            <a:ln w="3175" cap="flat">
              <a:solidFill>
                <a:srgbClr val="000000"/>
              </a:solidFill>
              <a:prstDash val="solid"/>
              <a:round/>
            </a:ln>
          </a:insideH>
          <a:insideV>
            <a:ln w="317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round/>
            </a:ln>
          </a:left>
          <a:right>
            <a:ln w="3175" cap="flat">
              <a:solidFill>
                <a:srgbClr val="000000"/>
              </a:solidFill>
              <a:prstDash val="solid"/>
              <a:round/>
            </a:ln>
          </a:right>
          <a:top>
            <a:ln w="3175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3175" cap="flat">
              <a:solidFill>
                <a:srgbClr val="000000"/>
              </a:solidFill>
              <a:prstDash val="solid"/>
              <a:round/>
            </a:ln>
          </a:insideH>
          <a:insideV>
            <a:ln w="317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6"/>
    <p:restoredTop sz="94670"/>
  </p:normalViewPr>
  <p:slideViewPr>
    <p:cSldViewPr snapToGrid="0" snapToObjects="1">
      <p:cViewPr varScale="1">
        <p:scale>
          <a:sx n="23" d="100"/>
          <a:sy n="23" d="100"/>
        </p:scale>
        <p:origin x="115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705448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705555" latinLnBrk="0">
      <a:defRPr sz="900">
        <a:latin typeface="+mn-lt"/>
        <a:ea typeface="+mn-ea"/>
        <a:cs typeface="+mn-cs"/>
        <a:sym typeface="Helvetica"/>
      </a:defRPr>
    </a:lvl1pPr>
    <a:lvl2pPr indent="228600" defTabSz="705555" latinLnBrk="0">
      <a:defRPr sz="900">
        <a:latin typeface="+mn-lt"/>
        <a:ea typeface="+mn-ea"/>
        <a:cs typeface="+mn-cs"/>
        <a:sym typeface="Helvetica"/>
      </a:defRPr>
    </a:lvl2pPr>
    <a:lvl3pPr indent="457200" defTabSz="705555" latinLnBrk="0">
      <a:defRPr sz="900">
        <a:latin typeface="+mn-lt"/>
        <a:ea typeface="+mn-ea"/>
        <a:cs typeface="+mn-cs"/>
        <a:sym typeface="Helvetica"/>
      </a:defRPr>
    </a:lvl3pPr>
    <a:lvl4pPr indent="685800" defTabSz="705555" latinLnBrk="0">
      <a:defRPr sz="900">
        <a:latin typeface="+mn-lt"/>
        <a:ea typeface="+mn-ea"/>
        <a:cs typeface="+mn-cs"/>
        <a:sym typeface="Helvetica"/>
      </a:defRPr>
    </a:lvl4pPr>
    <a:lvl5pPr indent="914400" defTabSz="705555" latinLnBrk="0">
      <a:defRPr sz="900">
        <a:latin typeface="+mn-lt"/>
        <a:ea typeface="+mn-ea"/>
        <a:cs typeface="+mn-cs"/>
        <a:sym typeface="Helvetica"/>
      </a:defRPr>
    </a:lvl5pPr>
    <a:lvl6pPr indent="1143000" defTabSz="705555" latinLnBrk="0">
      <a:defRPr sz="900">
        <a:latin typeface="+mn-lt"/>
        <a:ea typeface="+mn-ea"/>
        <a:cs typeface="+mn-cs"/>
        <a:sym typeface="Helvetica"/>
      </a:defRPr>
    </a:lvl6pPr>
    <a:lvl7pPr indent="1371600" defTabSz="705555" latinLnBrk="0">
      <a:defRPr sz="900">
        <a:latin typeface="+mn-lt"/>
        <a:ea typeface="+mn-ea"/>
        <a:cs typeface="+mn-cs"/>
        <a:sym typeface="Helvetica"/>
      </a:defRPr>
    </a:lvl7pPr>
    <a:lvl8pPr indent="1600200" defTabSz="705555" latinLnBrk="0">
      <a:defRPr sz="900">
        <a:latin typeface="+mn-lt"/>
        <a:ea typeface="+mn-ea"/>
        <a:cs typeface="+mn-cs"/>
        <a:sym typeface="Helvetica"/>
      </a:defRPr>
    </a:lvl8pPr>
    <a:lvl9pPr indent="1828800" defTabSz="705555" latinLnBrk="0">
      <a:defRPr sz="900">
        <a:latin typeface="+mn-lt"/>
        <a:ea typeface="+mn-ea"/>
        <a:cs typeface="+mn-cs"/>
        <a:sym typeface="Helvetica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57250" y="685800"/>
            <a:ext cx="51435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148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8404260" y="6623903"/>
            <a:ext cx="21290170" cy="7771209"/>
          </a:xfrm>
          <a:prstGeom prst="rect">
            <a:avLst/>
          </a:prstGeom>
        </p:spPr>
        <p:txBody>
          <a:bodyPr anchor="b"/>
          <a:lstStyle>
            <a:lvl1pPr algn="ctr">
              <a:defRPr sz="20200" cap="all"/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51615" y="14652890"/>
            <a:ext cx="17395466" cy="402310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6000"/>
            </a:lvl1pPr>
            <a:lvl2pPr marL="0" indent="150876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6000"/>
            </a:lvl2pPr>
            <a:lvl3pPr marL="0" indent="301752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6000"/>
            </a:lvl3pPr>
            <a:lvl4pPr marL="0" indent="4526279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6000"/>
            </a:lvl4pPr>
            <a:lvl5pPr marL="0" indent="603504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32088945" y="24374136"/>
            <a:ext cx="535297" cy="55315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020277" y="8501949"/>
            <a:ext cx="24447503" cy="1322916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Text"/>
          <p:cNvSpPr txBox="1">
            <a:spLocks noGrp="1"/>
          </p:cNvSpPr>
          <p:nvPr>
            <p:ph type="title"/>
          </p:nvPr>
        </p:nvSpPr>
        <p:spPr>
          <a:xfrm>
            <a:off x="26888507" y="2311688"/>
            <a:ext cx="5061868" cy="1941942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020279" y="2311688"/>
            <a:ext cx="19435117" cy="19419424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020277" y="8466666"/>
            <a:ext cx="24447503" cy="1326444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solidFill>
          <a:srgbClr val="191B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xfrm>
            <a:off x="5475759" y="4819856"/>
            <a:ext cx="24477471" cy="10565695"/>
          </a:xfrm>
          <a:prstGeom prst="rect">
            <a:avLst/>
          </a:prstGeom>
        </p:spPr>
        <p:txBody>
          <a:bodyPr anchor="b"/>
          <a:lstStyle>
            <a:lvl1pPr algn="r">
              <a:defRPr sz="20200" cap="all">
                <a:solidFill>
                  <a:srgbClr val="EFEDE3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475759" y="15616031"/>
            <a:ext cx="24477471" cy="4234534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6000">
                <a:solidFill>
                  <a:srgbClr val="EFEDE3"/>
                </a:solidFill>
              </a:defRPr>
            </a:lvl1pPr>
            <a:lvl2pPr marL="0" indent="1508760" algn="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6000">
                <a:solidFill>
                  <a:srgbClr val="EFEDE3"/>
                </a:solidFill>
              </a:defRPr>
            </a:lvl2pPr>
            <a:lvl3pPr marL="0" indent="3017520" algn="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6000">
                <a:solidFill>
                  <a:srgbClr val="EFEDE3"/>
                </a:solidFill>
              </a:defRPr>
            </a:lvl3pPr>
            <a:lvl4pPr marL="0" indent="4526279" algn="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6000">
                <a:solidFill>
                  <a:srgbClr val="EFEDE3"/>
                </a:solidFill>
              </a:defRPr>
            </a:lvl4pPr>
            <a:lvl5pPr marL="0" indent="6035040" algn="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6000">
                <a:solidFill>
                  <a:srgbClr val="EFEDE3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Freeform 6"/>
          <p:cNvSpPr/>
          <p:nvPr/>
        </p:nvSpPr>
        <p:spPr>
          <a:xfrm>
            <a:off x="24285091" y="6243155"/>
            <a:ext cx="8339155" cy="16327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24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19733"/>
                </a:lnTo>
                <a:lnTo>
                  <a:pt x="18924" y="19733"/>
                </a:lnTo>
                <a:lnTo>
                  <a:pt x="18924" y="0"/>
                </a:lnTo>
                <a:close/>
              </a:path>
            </a:pathLst>
          </a:custGeom>
          <a:solidFill>
            <a:srgbClr val="191B0E"/>
          </a:solidFill>
          <a:ln w="12700">
            <a:miter lim="400000"/>
          </a:ln>
        </p:spPr>
        <p:txBody>
          <a:bodyPr lIns="35277" tIns="35277" rIns="35277" bIns="35277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" name="Crop MarkFreeform 7"/>
          <p:cNvSpPr/>
          <p:nvPr/>
        </p:nvSpPr>
        <p:spPr>
          <a:xfrm>
            <a:off x="24285091" y="6243155"/>
            <a:ext cx="8339155" cy="16327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24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19733"/>
                </a:lnTo>
                <a:lnTo>
                  <a:pt x="18924" y="19733"/>
                </a:lnTo>
                <a:lnTo>
                  <a:pt x="18924" y="0"/>
                </a:lnTo>
                <a:close/>
              </a:path>
            </a:pathLst>
          </a:custGeom>
          <a:solidFill>
            <a:srgbClr val="EFEDE3"/>
          </a:solidFill>
          <a:ln w="12700">
            <a:miter lim="400000"/>
          </a:ln>
        </p:spPr>
        <p:txBody>
          <a:bodyPr lIns="35277" tIns="35277" rIns="35277" bIns="35277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32088945" y="24374136"/>
            <a:ext cx="535297" cy="55315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DE3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020277" y="8466668"/>
            <a:ext cx="11325384" cy="13264449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020277" y="8667519"/>
            <a:ext cx="11325384" cy="305152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8000"/>
            </a:lvl1pPr>
            <a:lvl2pPr marL="0" indent="150876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8000"/>
            </a:lvl2pPr>
            <a:lvl3pPr marL="0" indent="301752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8000"/>
            </a:lvl3pPr>
            <a:lvl4pPr marL="0" indent="4526279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8000"/>
            </a:lvl4pPr>
            <a:lvl5pPr marL="0" indent="603504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8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0142395" y="8702792"/>
            <a:ext cx="11325384" cy="3051528"/>
          </a:xfrm>
          <a:prstGeom prst="rect">
            <a:avLst/>
          </a:prstGeom>
          <a:ln w="12700"/>
        </p:spPr>
        <p:txBody>
          <a:bodyPr anchor="b"/>
          <a:lstStyle/>
          <a:p>
            <a:pPr marL="0" indent="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8000"/>
            </a:pPr>
            <a:endParaRPr/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Background ShapeRectangle 7"/>
          <p:cNvSpPr/>
          <p:nvPr/>
        </p:nvSpPr>
        <p:spPr>
          <a:xfrm>
            <a:off x="3527778" y="1392"/>
            <a:ext cx="13504333" cy="2539860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35277" tIns="35277" rIns="35277" bIns="35277"/>
          <a:lstStyle/>
          <a:p>
            <a:endParaRPr/>
          </a:p>
        </p:txBody>
      </p:sp>
      <p:sp>
        <p:nvSpPr>
          <p:cNvPr id="77" name="Title Text"/>
          <p:cNvSpPr txBox="1">
            <a:spLocks noGrp="1"/>
          </p:cNvSpPr>
          <p:nvPr>
            <p:ph type="title"/>
          </p:nvPr>
        </p:nvSpPr>
        <p:spPr>
          <a:xfrm>
            <a:off x="5371041" y="2539999"/>
            <a:ext cx="9817807" cy="7992165"/>
          </a:xfrm>
          <a:prstGeom prst="rect">
            <a:avLst/>
          </a:prstGeom>
        </p:spPr>
        <p:txBody>
          <a:bodyPr/>
          <a:lstStyle>
            <a:lvl1pPr>
              <a:lnSpc>
                <a:spcPct val="84000"/>
              </a:lnSpc>
            </a:lvl1pPr>
          </a:lstStyle>
          <a:p>
            <a:r>
              <a:t>Title Text</a:t>
            </a:r>
          </a:p>
        </p:txBody>
      </p:sp>
      <p:sp>
        <p:nvSpPr>
          <p:cNvPr id="7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9457457" y="2540003"/>
            <a:ext cx="13271501" cy="19167594"/>
          </a:xfrm>
          <a:prstGeom prst="rect">
            <a:avLst/>
          </a:prstGeom>
        </p:spPr>
        <p:txBody>
          <a:bodyPr/>
          <a:lstStyle>
            <a:lvl1pPr marL="1280159" indent="-1280159">
              <a:defRPr sz="5000"/>
            </a:lvl1pPr>
            <a:lvl2pPr marL="1280159" indent="-1280159">
              <a:defRPr sz="5000"/>
            </a:lvl2pPr>
            <a:lvl3pPr marL="1432043" indent="-1432043">
              <a:defRPr sz="5000"/>
            </a:lvl3pPr>
            <a:lvl4pPr marL="1432043" indent="-1432043">
              <a:defRPr sz="5000"/>
            </a:lvl4pPr>
            <a:lvl5pPr marL="1624818" indent="-1624818"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371041" y="10579051"/>
            <a:ext cx="9817807" cy="11152062"/>
          </a:xfrm>
          <a:prstGeom prst="rect">
            <a:avLst/>
          </a:prstGeom>
          <a:ln w="12700"/>
        </p:spPr>
        <p:txBody>
          <a:bodyPr/>
          <a:lstStyle/>
          <a:p>
            <a:pPr marL="0" indent="0">
              <a:lnSpc>
                <a:spcPct val="113000"/>
              </a:lnSpc>
              <a:spcBef>
                <a:spcPts val="5000"/>
              </a:spcBef>
              <a:buSzTx/>
              <a:buFontTx/>
              <a:buNone/>
              <a:defRPr sz="5400"/>
            </a:pPr>
            <a:endParaRPr/>
          </a:p>
        </p:txBody>
      </p:sp>
      <p:sp>
        <p:nvSpPr>
          <p:cNvPr id="80" name="Rectangle 8"/>
          <p:cNvSpPr/>
          <p:nvPr/>
        </p:nvSpPr>
        <p:spPr>
          <a:xfrm>
            <a:off x="17032110" y="1392"/>
            <a:ext cx="582085" cy="25400001"/>
          </a:xfrm>
          <a:prstGeom prst="rect">
            <a:avLst/>
          </a:prstGeom>
          <a:solidFill>
            <a:srgbClr val="191B0E"/>
          </a:solidFill>
          <a:ln w="12700">
            <a:miter lim="400000"/>
          </a:ln>
        </p:spPr>
        <p:txBody>
          <a:bodyPr lIns="35277" tIns="35277" rIns="35277" bIns="35277"/>
          <a:lstStyle/>
          <a:p>
            <a:endParaRPr/>
          </a:p>
        </p:txBody>
      </p:sp>
      <p:sp>
        <p:nvSpPr>
          <p:cNvPr id="81" name="Divider BarRectangle 10"/>
          <p:cNvSpPr/>
          <p:nvPr/>
        </p:nvSpPr>
        <p:spPr>
          <a:xfrm>
            <a:off x="17032110" y="1392"/>
            <a:ext cx="582085" cy="25400001"/>
          </a:xfrm>
          <a:prstGeom prst="rect">
            <a:avLst/>
          </a:prstGeom>
          <a:solidFill>
            <a:srgbClr val="191B0E"/>
          </a:solidFill>
          <a:ln w="12700">
            <a:miter lim="400000"/>
          </a:ln>
        </p:spPr>
        <p:txBody>
          <a:bodyPr lIns="35277" tIns="35277" rIns="35277" bIns="35277"/>
          <a:lstStyle/>
          <a:p>
            <a:endParaRPr/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32222518" y="24374136"/>
            <a:ext cx="535297" cy="55315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Background ShapeRectangle 7"/>
          <p:cNvSpPr/>
          <p:nvPr/>
        </p:nvSpPr>
        <p:spPr>
          <a:xfrm>
            <a:off x="3527778" y="1392"/>
            <a:ext cx="13504333" cy="2539860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35277" tIns="35277" rIns="35277" bIns="35277"/>
          <a:lstStyle/>
          <a:p>
            <a:endParaRPr/>
          </a:p>
        </p:txBody>
      </p:sp>
      <p:sp>
        <p:nvSpPr>
          <p:cNvPr id="90" name="Title Text"/>
          <p:cNvSpPr txBox="1">
            <a:spLocks noGrp="1"/>
          </p:cNvSpPr>
          <p:nvPr>
            <p:ph type="title"/>
          </p:nvPr>
        </p:nvSpPr>
        <p:spPr>
          <a:xfrm>
            <a:off x="5371041" y="2539999"/>
            <a:ext cx="9817807" cy="7992165"/>
          </a:xfrm>
          <a:prstGeom prst="rect">
            <a:avLst/>
          </a:prstGeom>
        </p:spPr>
        <p:txBody>
          <a:bodyPr/>
          <a:lstStyle>
            <a:lvl1pPr>
              <a:lnSpc>
                <a:spcPct val="84000"/>
              </a:lnSpc>
            </a:lvl1pPr>
          </a:lstStyle>
          <a:p>
            <a:r>
              <a:t>Title Text</a:t>
            </a:r>
          </a:p>
        </p:txBody>
      </p:sp>
      <p:sp>
        <p:nvSpPr>
          <p:cNvPr id="91" name="Picture Placeholder 2"/>
          <p:cNvSpPr>
            <a:spLocks noGrp="1"/>
          </p:cNvSpPr>
          <p:nvPr>
            <p:ph type="pic" idx="13"/>
          </p:nvPr>
        </p:nvSpPr>
        <p:spPr>
          <a:xfrm>
            <a:off x="17614194" y="5"/>
            <a:ext cx="16958030" cy="25399996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371041" y="10577658"/>
            <a:ext cx="9817807" cy="111534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5000"/>
              </a:spcBef>
              <a:buSzTx/>
              <a:buFontTx/>
              <a:buNone/>
              <a:defRPr sz="5400"/>
            </a:lvl1pPr>
            <a:lvl2pPr marL="0" indent="1508760">
              <a:lnSpc>
                <a:spcPct val="113000"/>
              </a:lnSpc>
              <a:spcBef>
                <a:spcPts val="5000"/>
              </a:spcBef>
              <a:buSzTx/>
              <a:buFontTx/>
              <a:buNone/>
              <a:defRPr sz="5400"/>
            </a:lvl2pPr>
            <a:lvl3pPr marL="0" indent="3017520">
              <a:lnSpc>
                <a:spcPct val="113000"/>
              </a:lnSpc>
              <a:spcBef>
                <a:spcPts val="5000"/>
              </a:spcBef>
              <a:buSzTx/>
              <a:buFontTx/>
              <a:buNone/>
              <a:defRPr sz="5400"/>
            </a:lvl3pPr>
            <a:lvl4pPr marL="0" indent="4526279">
              <a:lnSpc>
                <a:spcPct val="113000"/>
              </a:lnSpc>
              <a:spcBef>
                <a:spcPts val="5000"/>
              </a:spcBef>
              <a:buSzTx/>
              <a:buFontTx/>
              <a:buNone/>
              <a:defRPr sz="5400"/>
            </a:lvl4pPr>
            <a:lvl5pPr marL="0" indent="6035040">
              <a:lnSpc>
                <a:spcPct val="113000"/>
              </a:lnSpc>
              <a:spcBef>
                <a:spcPts val="5000"/>
              </a:spcBef>
              <a:buSzTx/>
              <a:buFont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Rectangle 8"/>
          <p:cNvSpPr/>
          <p:nvPr/>
        </p:nvSpPr>
        <p:spPr>
          <a:xfrm>
            <a:off x="17032110" y="1392"/>
            <a:ext cx="582085" cy="25400001"/>
          </a:xfrm>
          <a:prstGeom prst="rect">
            <a:avLst/>
          </a:prstGeom>
          <a:solidFill>
            <a:srgbClr val="191B0E"/>
          </a:solidFill>
          <a:ln w="12700">
            <a:miter lim="400000"/>
          </a:ln>
        </p:spPr>
        <p:txBody>
          <a:bodyPr lIns="35277" tIns="35277" rIns="35277" bIns="35277"/>
          <a:lstStyle/>
          <a:p>
            <a:endParaRPr/>
          </a:p>
        </p:txBody>
      </p:sp>
      <p:sp>
        <p:nvSpPr>
          <p:cNvPr id="94" name="Divider BarRectangle 10"/>
          <p:cNvSpPr/>
          <p:nvPr/>
        </p:nvSpPr>
        <p:spPr>
          <a:xfrm>
            <a:off x="17032110" y="1392"/>
            <a:ext cx="582085" cy="25400001"/>
          </a:xfrm>
          <a:prstGeom prst="rect">
            <a:avLst/>
          </a:prstGeom>
          <a:solidFill>
            <a:srgbClr val="191B0E"/>
          </a:solidFill>
          <a:ln w="12700">
            <a:miter lim="400000"/>
          </a:ln>
        </p:spPr>
        <p:txBody>
          <a:bodyPr lIns="35277" tIns="35277" rIns="35277" bIns="35277"/>
          <a:lstStyle/>
          <a:p>
            <a:endParaRPr/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32222518" y="24374136"/>
            <a:ext cx="535297" cy="55315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/>
          <p:nvPr/>
        </p:nvSpPr>
        <p:spPr>
          <a:xfrm>
            <a:off x="4745147" y="1392"/>
            <a:ext cx="582085" cy="25400001"/>
          </a:xfrm>
          <a:prstGeom prst="rect">
            <a:avLst/>
          </a:prstGeom>
          <a:solidFill>
            <a:srgbClr val="191B0E"/>
          </a:solidFill>
          <a:ln w="12700">
            <a:miter lim="400000"/>
          </a:ln>
        </p:spPr>
        <p:txBody>
          <a:bodyPr lIns="35277" tIns="35277" rIns="35277" bIns="35277"/>
          <a:lstStyle/>
          <a:p>
            <a:endParaRPr/>
          </a:p>
        </p:txBody>
      </p:sp>
      <p:sp>
        <p:nvSpPr>
          <p:cNvPr id="3" name="Side barRectangle 7"/>
          <p:cNvSpPr/>
          <p:nvPr/>
        </p:nvSpPr>
        <p:spPr>
          <a:xfrm>
            <a:off x="4745147" y="1392"/>
            <a:ext cx="582085" cy="25400001"/>
          </a:xfrm>
          <a:prstGeom prst="rect">
            <a:avLst/>
          </a:prstGeom>
          <a:solidFill>
            <a:srgbClr val="191B0E"/>
          </a:solidFill>
          <a:ln w="12700">
            <a:miter lim="400000"/>
          </a:ln>
        </p:spPr>
        <p:txBody>
          <a:bodyPr lIns="35277" tIns="35277" rIns="35277" bIns="35277"/>
          <a:lstStyle/>
          <a:p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7020277" y="2539999"/>
            <a:ext cx="24447503" cy="55033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277" tIns="35277" rIns="35277" bIns="35277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5079999" y="5926666"/>
            <a:ext cx="27940001" cy="1676282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277" tIns="35277" rIns="35277" bIns="35277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31177509" y="24374136"/>
            <a:ext cx="535297" cy="553156"/>
          </a:xfrm>
          <a:prstGeom prst="rect">
            <a:avLst/>
          </a:prstGeom>
          <a:ln w="3175">
            <a:miter lim="400000"/>
          </a:ln>
        </p:spPr>
        <p:txBody>
          <a:bodyPr wrap="none" lIns="35277" tIns="35277" rIns="35277" bIns="35277" anchor="ctr">
            <a:spAutoFit/>
          </a:bodyPr>
          <a:lstStyle>
            <a:lvl1pPr algn="r">
              <a:defRPr sz="3200">
                <a:solidFill>
                  <a:srgbClr val="191B0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2328333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8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2328333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8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2328333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8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2328333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8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2328333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8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2328333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8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2328333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8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2328333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8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2328333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8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1267358" marR="0" indent="-1267358" algn="l" defTabSz="2328333" rtl="0" latinLnBrk="0">
        <a:lnSpc>
          <a:spcPct val="94000"/>
        </a:lnSpc>
        <a:spcBef>
          <a:spcPts val="3300"/>
        </a:spcBef>
        <a:spcAft>
          <a:spcPts val="0"/>
        </a:spcAft>
        <a:buClrTx/>
        <a:buSzPct val="100000"/>
        <a:buFont typeface="Helvetica Neue"/>
        <a:buChar char="■"/>
        <a:tabLst/>
        <a:defRPr sz="66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1pPr>
      <a:lvl2pPr marL="1267358" marR="0" indent="-1267358" algn="l" defTabSz="2328333" rtl="0" latinLnBrk="0">
        <a:lnSpc>
          <a:spcPct val="94000"/>
        </a:lnSpc>
        <a:spcBef>
          <a:spcPts val="3300"/>
        </a:spcBef>
        <a:spcAft>
          <a:spcPts val="0"/>
        </a:spcAft>
        <a:buClrTx/>
        <a:buSzPct val="100000"/>
        <a:buFont typeface="Helvetica Neue"/>
        <a:buChar char="–"/>
        <a:tabLst/>
        <a:defRPr sz="66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2pPr>
      <a:lvl3pPr marL="1411740" marR="0" indent="-1411740" algn="l" defTabSz="2328333" rtl="0" latinLnBrk="0">
        <a:lnSpc>
          <a:spcPct val="94000"/>
        </a:lnSpc>
        <a:spcBef>
          <a:spcPts val="3300"/>
        </a:spcBef>
        <a:spcAft>
          <a:spcPts val="0"/>
        </a:spcAft>
        <a:buClrTx/>
        <a:buSzPct val="100000"/>
        <a:buFont typeface="Helvetica Neue"/>
        <a:buChar char="■"/>
        <a:tabLst/>
        <a:defRPr sz="66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3pPr>
      <a:lvl4pPr marL="1411740" marR="0" indent="-1411740" algn="l" defTabSz="2328333" rtl="0" latinLnBrk="0">
        <a:lnSpc>
          <a:spcPct val="94000"/>
        </a:lnSpc>
        <a:spcBef>
          <a:spcPts val="3300"/>
        </a:spcBef>
        <a:spcAft>
          <a:spcPts val="0"/>
        </a:spcAft>
        <a:buClrTx/>
        <a:buSzPct val="100000"/>
        <a:buFont typeface="Helvetica Neue"/>
        <a:buChar char="–"/>
        <a:tabLst/>
        <a:defRPr sz="66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4pPr>
      <a:lvl5pPr marL="1593250" marR="0" indent="-1593250" algn="l" defTabSz="2328333" rtl="0" latinLnBrk="0">
        <a:lnSpc>
          <a:spcPct val="94000"/>
        </a:lnSpc>
        <a:spcBef>
          <a:spcPts val="3300"/>
        </a:spcBef>
        <a:spcAft>
          <a:spcPts val="0"/>
        </a:spcAft>
        <a:buClrTx/>
        <a:buSzPct val="100000"/>
        <a:buFont typeface="Helvetica Neue"/>
        <a:buChar char="■"/>
        <a:tabLst/>
        <a:defRPr sz="66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5pPr>
      <a:lvl6pPr marL="1593250" marR="0" indent="-1593250" algn="l" defTabSz="2328333" rtl="0" latinLnBrk="0">
        <a:lnSpc>
          <a:spcPct val="94000"/>
        </a:lnSpc>
        <a:spcBef>
          <a:spcPts val="3300"/>
        </a:spcBef>
        <a:spcAft>
          <a:spcPts val="0"/>
        </a:spcAft>
        <a:buClrTx/>
        <a:buSzPct val="100000"/>
        <a:buFont typeface="Helvetica Neue"/>
        <a:buChar char="–"/>
        <a:tabLst/>
        <a:defRPr sz="66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6pPr>
      <a:lvl7pPr marL="1828319" marR="0" indent="-1828319" algn="l" defTabSz="2328333" rtl="0" latinLnBrk="0">
        <a:lnSpc>
          <a:spcPct val="94000"/>
        </a:lnSpc>
        <a:spcBef>
          <a:spcPts val="3300"/>
        </a:spcBef>
        <a:spcAft>
          <a:spcPts val="0"/>
        </a:spcAft>
        <a:buClrTx/>
        <a:buSzPct val="100000"/>
        <a:buFont typeface="Helvetica Neue"/>
        <a:buChar char="■"/>
        <a:tabLst/>
        <a:defRPr sz="66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7pPr>
      <a:lvl8pPr marL="1828319" marR="0" indent="-1828319" algn="l" defTabSz="2328333" rtl="0" latinLnBrk="0">
        <a:lnSpc>
          <a:spcPct val="94000"/>
        </a:lnSpc>
        <a:spcBef>
          <a:spcPts val="3300"/>
        </a:spcBef>
        <a:spcAft>
          <a:spcPts val="0"/>
        </a:spcAft>
        <a:buClrTx/>
        <a:buSzPct val="100000"/>
        <a:buFont typeface="Helvetica Neue"/>
        <a:buChar char="–"/>
        <a:tabLst/>
        <a:defRPr sz="66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8pPr>
      <a:lvl9pPr marL="1828319" marR="0" indent="-1828319" algn="l" defTabSz="2328333" rtl="0" latinLnBrk="0">
        <a:lnSpc>
          <a:spcPct val="94000"/>
        </a:lnSpc>
        <a:spcBef>
          <a:spcPts val="3300"/>
        </a:spcBef>
        <a:spcAft>
          <a:spcPts val="0"/>
        </a:spcAft>
        <a:buClrTx/>
        <a:buSzPct val="100000"/>
        <a:buFont typeface="Helvetica Neue"/>
        <a:buChar char="■"/>
        <a:tabLst/>
        <a:defRPr sz="66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r" defTabSz="27093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1755648" algn="r" defTabSz="27093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3511296" algn="r" defTabSz="27093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5266944" algn="r" defTabSz="27093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7022592" algn="r" defTabSz="27093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8778240" algn="r" defTabSz="27093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0533888" algn="r" defTabSz="27093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2289535" algn="r" defTabSz="27093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4045184" algn="r" defTabSz="27093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5" Type="http://schemas.openxmlformats.org/officeDocument/2006/relationships/hyperlink" Target="https://www.ncbi.nlm.nih.gov/gds" TargetMode="External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D1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7"/>
          <p:cNvSpPr/>
          <p:nvPr/>
        </p:nvSpPr>
        <p:spPr>
          <a:xfrm>
            <a:off x="25654000" y="2921000"/>
            <a:ext cx="11684000" cy="21971000"/>
          </a:xfrm>
          <a:prstGeom prst="rect">
            <a:avLst/>
          </a:prstGeom>
          <a:solidFill>
            <a:srgbClr val="FFFFFF"/>
          </a:solidFill>
          <a:ln w="38100">
            <a:solidFill>
              <a:srgbClr val="464742"/>
            </a:solidFill>
          </a:ln>
        </p:spPr>
        <p:txBody>
          <a:bodyPr lIns="35277" tIns="35277" rIns="35277" bIns="3527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7013C7C-758F-6549-91E2-BBAA699A26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90" r="6829"/>
          <a:stretch/>
        </p:blipFill>
        <p:spPr>
          <a:xfrm>
            <a:off x="30938732" y="4424510"/>
            <a:ext cx="6257028" cy="4498294"/>
          </a:xfrm>
          <a:prstGeom prst="rect">
            <a:avLst/>
          </a:prstGeom>
        </p:spPr>
      </p:pic>
      <p:sp>
        <p:nvSpPr>
          <p:cNvPr id="124" name="Rectangle 6"/>
          <p:cNvSpPr/>
          <p:nvPr/>
        </p:nvSpPr>
        <p:spPr>
          <a:xfrm>
            <a:off x="13208000" y="2921000"/>
            <a:ext cx="11684000" cy="21971000"/>
          </a:xfrm>
          <a:prstGeom prst="rect">
            <a:avLst/>
          </a:prstGeom>
          <a:solidFill>
            <a:srgbClr val="FFFFFF"/>
          </a:solidFill>
          <a:ln w="38100">
            <a:solidFill>
              <a:srgbClr val="464742"/>
            </a:solidFill>
          </a:ln>
        </p:spPr>
        <p:txBody>
          <a:bodyPr lIns="35277" tIns="35277" rIns="35277" bIns="3527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E4C2311-A0D0-3D48-93E0-3992DA237D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36" r="6089"/>
          <a:stretch/>
        </p:blipFill>
        <p:spPr>
          <a:xfrm>
            <a:off x="18453609" y="4299498"/>
            <a:ext cx="6355263" cy="4672722"/>
          </a:xfrm>
          <a:prstGeom prst="rect">
            <a:avLst/>
          </a:prstGeom>
        </p:spPr>
      </p:pic>
      <p:sp>
        <p:nvSpPr>
          <p:cNvPr id="123" name="Rectangle 41"/>
          <p:cNvSpPr/>
          <p:nvPr/>
        </p:nvSpPr>
        <p:spPr>
          <a:xfrm>
            <a:off x="0" y="-1"/>
            <a:ext cx="38100000" cy="2540001"/>
          </a:xfrm>
          <a:prstGeom prst="rect">
            <a:avLst/>
          </a:prstGeom>
          <a:solidFill>
            <a:srgbClr val="262626"/>
          </a:solidFill>
          <a:ln w="63500">
            <a:solidFill>
              <a:srgbClr val="000000"/>
            </a:solidFill>
          </a:ln>
        </p:spPr>
        <p:txBody>
          <a:bodyPr lIns="35277" tIns="35277" rIns="35277" bIns="3527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" name="Rectangle 4"/>
          <p:cNvSpPr/>
          <p:nvPr/>
        </p:nvSpPr>
        <p:spPr>
          <a:xfrm>
            <a:off x="762000" y="2921000"/>
            <a:ext cx="11684000" cy="21971000"/>
          </a:xfrm>
          <a:prstGeom prst="rect">
            <a:avLst/>
          </a:prstGeom>
          <a:solidFill>
            <a:srgbClr val="FFFFFF"/>
          </a:solidFill>
          <a:ln w="38100">
            <a:solidFill>
              <a:srgbClr val="464743"/>
            </a:solidFill>
          </a:ln>
        </p:spPr>
        <p:txBody>
          <a:bodyPr lIns="35277" tIns="35277" rIns="35277" bIns="3527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26" name="Title 1"/>
          <p:cNvSpPr txBox="1">
            <a:spLocks noGrp="1"/>
          </p:cNvSpPr>
          <p:nvPr>
            <p:ph type="ctrTitle"/>
          </p:nvPr>
        </p:nvSpPr>
        <p:spPr>
          <a:xfrm>
            <a:off x="1" y="94308"/>
            <a:ext cx="38100000" cy="13480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7200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lang="en-US" dirty="0"/>
              <a:t>Early Detection of Lung Cancer using RNA Transcriptomes of Nasal Endothelial Cells</a:t>
            </a:r>
            <a:endParaRPr dirty="0"/>
          </a:p>
        </p:txBody>
      </p:sp>
      <p:sp>
        <p:nvSpPr>
          <p:cNvPr id="127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12665860" y="1590576"/>
            <a:ext cx="12768281" cy="95042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en-US" dirty="0"/>
              <a:t>Sean Friedowitz (</a:t>
            </a:r>
            <a:r>
              <a:rPr lang="en-US" dirty="0">
                <a:latin typeface="Courier" pitchFamily="2" charset="0"/>
                <a:cs typeface="Calibri" panose="020F0502020204030204" pitchFamily="34" charset="0"/>
              </a:rPr>
              <a:t>sfriedo</a:t>
            </a:r>
            <a:r>
              <a:rPr lang="en-US" dirty="0"/>
              <a:t>), Kevin J Hou (</a:t>
            </a:r>
            <a:r>
              <a:rPr lang="en-US" dirty="0">
                <a:latin typeface="Courier" pitchFamily="2" charset="0"/>
              </a:rPr>
              <a:t>kjhou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128" name="Purpose"/>
          <p:cNvSpPr/>
          <p:nvPr/>
        </p:nvSpPr>
        <p:spPr>
          <a:xfrm>
            <a:off x="762000" y="2921000"/>
            <a:ext cx="11684000" cy="1143000"/>
          </a:xfrm>
          <a:prstGeom prst="rect">
            <a:avLst/>
          </a:prstGeom>
          <a:solidFill>
            <a:srgbClr val="262626"/>
          </a:solidFill>
          <a:ln w="38100">
            <a:solidFill>
              <a:srgbClr val="46474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277" tIns="35277" rIns="35277" bIns="35277" anchor="ctr"/>
          <a:lstStyle>
            <a:lvl1pPr>
              <a:defRPr sz="54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dirty="0"/>
              <a:t> </a:t>
            </a:r>
            <a:r>
              <a:rPr lang="en-US" dirty="0"/>
              <a:t>Motivation</a:t>
            </a:r>
            <a:endParaRPr dirty="0"/>
          </a:p>
        </p:txBody>
      </p:sp>
      <p:sp>
        <p:nvSpPr>
          <p:cNvPr id="129" name="Model - Markov Decision Process"/>
          <p:cNvSpPr/>
          <p:nvPr/>
        </p:nvSpPr>
        <p:spPr>
          <a:xfrm>
            <a:off x="761999" y="12800225"/>
            <a:ext cx="11684001" cy="1143000"/>
          </a:xfrm>
          <a:prstGeom prst="rect">
            <a:avLst/>
          </a:prstGeom>
          <a:solidFill>
            <a:srgbClr val="262626"/>
          </a:solidFill>
          <a:ln w="38100">
            <a:solidFill>
              <a:srgbClr val="46474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277" tIns="35277" rIns="35277" bIns="35277" anchor="ctr"/>
          <a:lstStyle>
            <a:lvl1pPr>
              <a:defRPr sz="54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lang="en-US" dirty="0"/>
              <a:t> Dataset</a:t>
            </a:r>
            <a:endParaRPr dirty="0"/>
          </a:p>
        </p:txBody>
      </p:sp>
      <p:sp>
        <p:nvSpPr>
          <p:cNvPr id="130" name="Results"/>
          <p:cNvSpPr/>
          <p:nvPr/>
        </p:nvSpPr>
        <p:spPr>
          <a:xfrm>
            <a:off x="25654000" y="2921000"/>
            <a:ext cx="11684000" cy="1143000"/>
          </a:xfrm>
          <a:prstGeom prst="rect">
            <a:avLst/>
          </a:prstGeom>
          <a:solidFill>
            <a:srgbClr val="262626"/>
          </a:solidFill>
          <a:ln w="38100">
            <a:solidFill>
              <a:srgbClr val="46474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277" tIns="35277" rIns="35277" bIns="35277" anchor="ctr"/>
          <a:lstStyle>
            <a:lvl1pPr>
              <a:defRPr sz="54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lang="en-US" dirty="0"/>
              <a:t> Clinical vs. Genomic Model</a:t>
            </a:r>
          </a:p>
        </p:txBody>
      </p:sp>
      <p:sp>
        <p:nvSpPr>
          <p:cNvPr id="131" name="Meet the Players"/>
          <p:cNvSpPr/>
          <p:nvPr/>
        </p:nvSpPr>
        <p:spPr>
          <a:xfrm>
            <a:off x="13208000" y="2921000"/>
            <a:ext cx="11684000" cy="1143000"/>
          </a:xfrm>
          <a:prstGeom prst="rect">
            <a:avLst/>
          </a:prstGeom>
          <a:solidFill>
            <a:srgbClr val="262626"/>
          </a:solidFill>
          <a:ln w="38100">
            <a:solidFill>
              <a:srgbClr val="46474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277" tIns="35277" rIns="35277" bIns="35277" anchor="ctr"/>
          <a:lstStyle>
            <a:lvl1pPr>
              <a:defRPr sz="54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lang="en-US" dirty="0"/>
              <a:t> Feature Selection</a:t>
            </a:r>
            <a:endParaRPr dirty="0"/>
          </a:p>
        </p:txBody>
      </p:sp>
      <p:sp>
        <p:nvSpPr>
          <p:cNvPr id="132" name="Conclusion and Next Steps"/>
          <p:cNvSpPr/>
          <p:nvPr/>
        </p:nvSpPr>
        <p:spPr>
          <a:xfrm>
            <a:off x="25654000" y="20639742"/>
            <a:ext cx="11684000" cy="1143001"/>
          </a:xfrm>
          <a:prstGeom prst="rect">
            <a:avLst/>
          </a:prstGeom>
          <a:solidFill>
            <a:srgbClr val="262626"/>
          </a:solidFill>
          <a:ln w="38100">
            <a:solidFill>
              <a:srgbClr val="46474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277" tIns="35277" rIns="35277" bIns="35277" anchor="ctr"/>
          <a:lstStyle>
            <a:lvl1pPr>
              <a:defRPr sz="54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lang="en-US" dirty="0"/>
              <a:t> Next Steps</a:t>
            </a:r>
            <a:endParaRPr dirty="0"/>
          </a:p>
        </p:txBody>
      </p:sp>
      <p:sp>
        <p:nvSpPr>
          <p:cNvPr id="133" name="Rectangle 116"/>
          <p:cNvSpPr txBox="1"/>
          <p:nvPr/>
        </p:nvSpPr>
        <p:spPr>
          <a:xfrm>
            <a:off x="1046479" y="4273148"/>
            <a:ext cx="11175248" cy="70173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/>
          <a:p>
            <a:pPr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u="sng" dirty="0"/>
              <a:t>Early Detection Saves Lives</a:t>
            </a:r>
            <a:endParaRPr u="sng" dirty="0"/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Lung Cancer is the second most-common type of cancer.</a:t>
            </a:r>
            <a:r>
              <a:rPr lang="en-US" baseline="30000" dirty="0"/>
              <a:t>[1]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About 500,000 new cases diagnosed annually in the U.S.</a:t>
            </a:r>
            <a:r>
              <a:rPr lang="en-US" baseline="30000" dirty="0"/>
              <a:t>[1]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When detected early, success rate of treatment is very high.</a:t>
            </a:r>
            <a:r>
              <a:rPr lang="en-US" baseline="30000" dirty="0"/>
              <a:t>[2]</a:t>
            </a:r>
            <a:endParaRPr baseline="30000" dirty="0"/>
          </a:p>
          <a:p>
            <a:pPr defTabSz="3511296">
              <a:defRPr sz="3600">
                <a:latin typeface="Roboto Thin"/>
                <a:ea typeface="Roboto Thin"/>
                <a:cs typeface="Roboto Thin"/>
                <a:sym typeface="Roboto Thin"/>
              </a:defRPr>
            </a:pPr>
            <a:endParaRPr sz="3600" dirty="0"/>
          </a:p>
          <a:p>
            <a:pPr defTabSz="3511296">
              <a:defRPr sz="3600" u="sng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dirty="0"/>
              <a:t>Genome Screening </a:t>
            </a:r>
            <a:r>
              <a:rPr lang="en-US" dirty="0">
                <a:sym typeface="Wingdings" pitchFamily="2" charset="2"/>
              </a:rPr>
              <a:t> Non-invasive Early Detection</a:t>
            </a:r>
            <a:endParaRPr dirty="0"/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NGS has enabled massively parallel sequencing of genomes.</a:t>
            </a:r>
            <a:r>
              <a:rPr lang="en-US" baseline="30000" dirty="0"/>
              <a:t>[3]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RNA transcriptome: expression levels of all mRNA in a cell.</a:t>
            </a:r>
          </a:p>
          <a:p>
            <a:pPr marL="360947" indent="-360947" defTabSz="3511296">
              <a:buSzPct val="100000"/>
              <a:buFontTx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b="1" dirty="0"/>
              <a:t>Idea: </a:t>
            </a:r>
            <a:r>
              <a:rPr lang="en-US" dirty="0"/>
              <a:t>Non-invasive screening using nasal epithelial cells.</a:t>
            </a:r>
            <a:r>
              <a:rPr lang="en-US" baseline="30000" dirty="0"/>
              <a:t>[4]</a:t>
            </a:r>
            <a:endParaRPr dirty="0"/>
          </a:p>
          <a:p>
            <a:pPr defTabSz="3511296"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endParaRPr sz="3600" dirty="0"/>
          </a:p>
          <a:p>
            <a:pPr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u="sng" dirty="0"/>
              <a:t>Goal: Build a Classifier that uses RNA Transcriptome</a:t>
            </a:r>
            <a:endParaRPr u="sng" dirty="0"/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Metrics: sensitivity more important than specificity.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Primary challenge – feature selection.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Test various models </a:t>
            </a:r>
            <a:r>
              <a:rPr lang="en-US" dirty="0" smtClean="0"/>
              <a:t>(Logistic</a:t>
            </a:r>
            <a:r>
              <a:rPr lang="en-US" dirty="0"/>
              <a:t>, W.V., SVM, </a:t>
            </a:r>
            <a:r>
              <a:rPr lang="en-US" b="1" dirty="0"/>
              <a:t>R</a:t>
            </a:r>
            <a:r>
              <a:rPr lang="en-US" b="1" dirty="0" smtClean="0"/>
              <a:t>andom </a:t>
            </a:r>
            <a:r>
              <a:rPr lang="en-US" b="1" dirty="0"/>
              <a:t>F</a:t>
            </a:r>
            <a:r>
              <a:rPr lang="en-US" b="1" dirty="0" smtClean="0"/>
              <a:t>orest</a:t>
            </a:r>
            <a:r>
              <a:rPr lang="en-US" dirty="0"/>
              <a:t>).</a:t>
            </a:r>
          </a:p>
        </p:txBody>
      </p:sp>
      <p:sp>
        <p:nvSpPr>
          <p:cNvPr id="183" name="Rectangle 116"/>
          <p:cNvSpPr txBox="1"/>
          <p:nvPr/>
        </p:nvSpPr>
        <p:spPr>
          <a:xfrm>
            <a:off x="13561816" y="10577138"/>
            <a:ext cx="10886101" cy="249299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/>
          <a:p>
            <a:pPr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u="sng" dirty="0"/>
              <a:t>Our Best Predictor: 53 Genes</a:t>
            </a:r>
            <a:endParaRPr u="sng" dirty="0"/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No overlap with the predicter produced by AEGIS study!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Genes encode proteins which regulate cell proliferation, transcription factors, and non-coding RNA (ncRNA).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Select features have been previously linked to cancer:</a:t>
            </a:r>
          </a:p>
        </p:txBody>
      </p:sp>
      <p:sp>
        <p:nvSpPr>
          <p:cNvPr id="250" name="Rectangle 116"/>
          <p:cNvSpPr txBox="1"/>
          <p:nvPr/>
        </p:nvSpPr>
        <p:spPr>
          <a:xfrm>
            <a:off x="25908322" y="4269666"/>
            <a:ext cx="5157159" cy="674030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 defTabSz="3511296">
              <a:defRPr sz="3600" u="sng"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>
              <a:defRPr u="none"/>
            </a:pPr>
            <a:r>
              <a:rPr lang="en-US" u="sng" dirty="0"/>
              <a:t>Final Model </a:t>
            </a:r>
            <a:r>
              <a:rPr lang="en-US" u="sng" dirty="0" smtClean="0"/>
              <a:t>Comparison</a:t>
            </a:r>
          </a:p>
          <a:p>
            <a:pPr>
              <a:defRPr u="none"/>
            </a:pPr>
            <a:endParaRPr lang="en-US" dirty="0"/>
          </a:p>
          <a:p>
            <a:pPr>
              <a:defRPr u="none"/>
            </a:pPr>
            <a:r>
              <a:rPr lang="en-US" sz="3000" b="1" u="none" dirty="0">
                <a:latin typeface="Roboto Thin"/>
              </a:rPr>
              <a:t>Clinical </a:t>
            </a:r>
            <a:r>
              <a:rPr lang="en-US" sz="3000" b="1" u="none" dirty="0" smtClean="0">
                <a:latin typeface="Roboto Thin"/>
              </a:rPr>
              <a:t>Model:</a:t>
            </a:r>
            <a:endParaRPr lang="en-US" sz="3000" b="1" u="none" dirty="0">
              <a:latin typeface="Roboto Thin"/>
            </a:endParaRPr>
          </a:p>
          <a:p>
            <a:pPr marL="571500" indent="-571500">
              <a:buFont typeface="Arial" panose="020B0604020202020204" pitchFamily="34" charset="0"/>
              <a:buChar char="•"/>
              <a:defRPr u="none"/>
            </a:pPr>
            <a:r>
              <a:rPr lang="en-US" sz="3000" u="none" dirty="0">
                <a:latin typeface="Roboto Thin"/>
              </a:rPr>
              <a:t>Age, gender, smoking status (past and current), lesion size (if applicable)</a:t>
            </a:r>
          </a:p>
          <a:p>
            <a:pPr>
              <a:defRPr u="none"/>
            </a:pPr>
            <a:endParaRPr lang="en-US" sz="3000" b="1" u="none" dirty="0" smtClean="0">
              <a:latin typeface="Roboto Thin"/>
            </a:endParaRPr>
          </a:p>
          <a:p>
            <a:pPr>
              <a:defRPr u="none"/>
            </a:pPr>
            <a:r>
              <a:rPr lang="en-US" sz="3000" b="1" u="none" dirty="0" smtClean="0">
                <a:latin typeface="Roboto Thin"/>
              </a:rPr>
              <a:t>Clinical-Genomic Model:</a:t>
            </a:r>
          </a:p>
          <a:p>
            <a:pPr marL="571500" indent="-571500">
              <a:buFont typeface="Arial" panose="020B0604020202020204" pitchFamily="34" charset="0"/>
              <a:buChar char="•"/>
              <a:defRPr u="none"/>
            </a:pPr>
            <a:r>
              <a:rPr lang="en-US" sz="3000" u="none" dirty="0" smtClean="0">
                <a:latin typeface="Roboto Thin"/>
              </a:rPr>
              <a:t>Uses </a:t>
            </a:r>
            <a:r>
              <a:rPr lang="en-US" sz="3000" u="none" dirty="0">
                <a:latin typeface="Roboto Thin"/>
              </a:rPr>
              <a:t>53-gene identifier we obtained from feature selection</a:t>
            </a:r>
          </a:p>
          <a:p>
            <a:pPr marL="571500" indent="-571500">
              <a:buFont typeface="Arial" panose="020B0604020202020204" pitchFamily="34" charset="0"/>
              <a:buChar char="•"/>
              <a:defRPr u="none"/>
            </a:pPr>
            <a:r>
              <a:rPr lang="en-US" sz="3000" u="none" dirty="0">
                <a:latin typeface="Roboto Thin"/>
              </a:rPr>
              <a:t>Only identified lesion </a:t>
            </a:r>
            <a:r>
              <a:rPr lang="en-US" sz="3000" u="none" dirty="0" smtClean="0">
                <a:latin typeface="Roboto Thin"/>
              </a:rPr>
              <a:t>size</a:t>
            </a:r>
          </a:p>
          <a:p>
            <a:pPr>
              <a:defRPr u="none"/>
            </a:pPr>
            <a:endParaRPr lang="en-US" sz="3000" u="none" dirty="0" smtClean="0">
              <a:latin typeface="Roboto Thin"/>
            </a:endParaRPr>
          </a:p>
          <a:p>
            <a:pPr marL="571500" indent="-571500">
              <a:buFont typeface="Arial" panose="020B0604020202020204" pitchFamily="34" charset="0"/>
              <a:buChar char="•"/>
              <a:defRPr u="none"/>
            </a:pPr>
            <a:r>
              <a:rPr lang="en-US" sz="3000" u="none" dirty="0" smtClean="0">
                <a:latin typeface="Roboto Thin"/>
              </a:rPr>
              <a:t>Test set results:</a:t>
            </a:r>
            <a:endParaRPr lang="en-US" sz="3000" u="none" dirty="0">
              <a:latin typeface="Roboto Thin"/>
            </a:endParaRPr>
          </a:p>
        </p:txBody>
      </p:sp>
      <p:sp>
        <p:nvSpPr>
          <p:cNvPr id="297" name="Conclusion and Next Steps">
            <a:extLst>
              <a:ext uri="{FF2B5EF4-FFF2-40B4-BE49-F238E27FC236}">
                <a16:creationId xmlns:a16="http://schemas.microsoft.com/office/drawing/2014/main" xmlns="" id="{2FD7E544-445A-544D-A671-79974DEF03B2}"/>
              </a:ext>
            </a:extLst>
          </p:cNvPr>
          <p:cNvSpPr/>
          <p:nvPr/>
        </p:nvSpPr>
        <p:spPr>
          <a:xfrm>
            <a:off x="25654000" y="13536868"/>
            <a:ext cx="11684000" cy="1143001"/>
          </a:xfrm>
          <a:prstGeom prst="rect">
            <a:avLst/>
          </a:prstGeom>
          <a:solidFill>
            <a:srgbClr val="262626"/>
          </a:solidFill>
          <a:ln w="38100">
            <a:solidFill>
              <a:srgbClr val="46474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277" tIns="35277" rIns="35277" bIns="35277" anchor="ctr"/>
          <a:lstStyle>
            <a:lvl1pPr>
              <a:defRPr sz="54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lang="en-US" dirty="0"/>
              <a:t> Discussion</a:t>
            </a:r>
            <a:endParaRPr dirty="0"/>
          </a:p>
        </p:txBody>
      </p:sp>
      <p:sp>
        <p:nvSpPr>
          <p:cNvPr id="298" name="Meet the Players">
            <a:extLst>
              <a:ext uri="{FF2B5EF4-FFF2-40B4-BE49-F238E27FC236}">
                <a16:creationId xmlns:a16="http://schemas.microsoft.com/office/drawing/2014/main" xmlns="" id="{93C164E8-A756-6B40-9020-5F82CDD6483A}"/>
              </a:ext>
            </a:extLst>
          </p:cNvPr>
          <p:cNvSpPr/>
          <p:nvPr/>
        </p:nvSpPr>
        <p:spPr>
          <a:xfrm>
            <a:off x="13208000" y="16523208"/>
            <a:ext cx="11684000" cy="1143000"/>
          </a:xfrm>
          <a:prstGeom prst="rect">
            <a:avLst/>
          </a:prstGeom>
          <a:solidFill>
            <a:srgbClr val="262626"/>
          </a:solidFill>
          <a:ln w="38100">
            <a:solidFill>
              <a:srgbClr val="46474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277" tIns="35277" rIns="35277" bIns="35277" anchor="ctr"/>
          <a:lstStyle>
            <a:lvl1pPr>
              <a:defRPr sz="54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lang="en-US" dirty="0"/>
              <a:t> Random Forest Optimization</a:t>
            </a:r>
            <a:endParaRPr dirty="0"/>
          </a:p>
        </p:txBody>
      </p:sp>
      <p:sp>
        <p:nvSpPr>
          <p:cNvPr id="299" name="Rectangle 116">
            <a:extLst>
              <a:ext uri="{FF2B5EF4-FFF2-40B4-BE49-F238E27FC236}">
                <a16:creationId xmlns:a16="http://schemas.microsoft.com/office/drawing/2014/main" xmlns="" id="{E1D52534-CE4F-EB49-A820-91D4FFF51B9E}"/>
              </a:ext>
            </a:extLst>
          </p:cNvPr>
          <p:cNvSpPr txBox="1"/>
          <p:nvPr/>
        </p:nvSpPr>
        <p:spPr>
          <a:xfrm>
            <a:off x="13442139" y="4270248"/>
            <a:ext cx="5017607" cy="387798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/>
          <a:p>
            <a:pPr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u="sng" dirty="0"/>
              <a:t>Methodology</a:t>
            </a:r>
            <a:endParaRPr u="sng" dirty="0"/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Tested three feature selection methods to identify the two classes (cancer, no cancer). </a:t>
            </a:r>
          </a:p>
          <a:p>
            <a:pPr defTabSz="3511296">
              <a:buSzPct val="100000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    1) T-test</a:t>
            </a:r>
          </a:p>
          <a:p>
            <a:pPr defTabSz="3511296">
              <a:buSzPct val="100000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    2) ANOVA F-score</a:t>
            </a:r>
          </a:p>
          <a:p>
            <a:pPr defTabSz="3511296">
              <a:buSzPct val="100000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    3) Decision-tree ensemble</a:t>
            </a:r>
          </a:p>
        </p:txBody>
      </p:sp>
      <p:sp>
        <p:nvSpPr>
          <p:cNvPr id="300" name="Rectangle 116">
            <a:extLst>
              <a:ext uri="{FF2B5EF4-FFF2-40B4-BE49-F238E27FC236}">
                <a16:creationId xmlns:a16="http://schemas.microsoft.com/office/drawing/2014/main" xmlns="" id="{F7ABC683-EB64-C643-BAD5-0653B33D9083}"/>
              </a:ext>
            </a:extLst>
          </p:cNvPr>
          <p:cNvSpPr txBox="1"/>
          <p:nvPr/>
        </p:nvSpPr>
        <p:spPr>
          <a:xfrm>
            <a:off x="1072094" y="14102504"/>
            <a:ext cx="11175248" cy="249299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/>
          <a:p>
            <a:pPr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u="sng" dirty="0"/>
              <a:t>AEGIS Epithelial Nasal Cell Dataset</a:t>
            </a:r>
            <a:r>
              <a:rPr lang="en-US" u="sng" baseline="30000" dirty="0"/>
              <a:t>[1]</a:t>
            </a:r>
            <a:endParaRPr u="sng" baseline="30000" dirty="0"/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From AEGIS clinical trials, which tracked at-risk cancer patients from 28 medical centers in the U.S., Canada, and Europe.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Patients were followed for up to one year, until diagnosis.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Data publicly available via NCBI Gene Expression Omnibus.</a:t>
            </a:r>
            <a:r>
              <a:rPr lang="en-US" baseline="30000" dirty="0"/>
              <a:t>[2]</a:t>
            </a:r>
          </a:p>
        </p:txBody>
      </p:sp>
      <p:sp>
        <p:nvSpPr>
          <p:cNvPr id="345" name="Rectangle 116">
            <a:extLst>
              <a:ext uri="{FF2B5EF4-FFF2-40B4-BE49-F238E27FC236}">
                <a16:creationId xmlns:a16="http://schemas.microsoft.com/office/drawing/2014/main" xmlns="" id="{979D73A8-D008-BD40-B4E2-F80B318BA2EB}"/>
              </a:ext>
            </a:extLst>
          </p:cNvPr>
          <p:cNvSpPr txBox="1"/>
          <p:nvPr/>
        </p:nvSpPr>
        <p:spPr>
          <a:xfrm>
            <a:off x="25908322" y="14727762"/>
            <a:ext cx="10831842" cy="34163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 defTabSz="3511296">
              <a:defRPr sz="3600" u="sng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dirty="0"/>
              <a:t>Feature Selection Results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 smtClean="0"/>
              <a:t>Selecting features from simpler classifiers performed best at optimizing features between two classes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 smtClean="0"/>
              <a:t>Significant of features correlated to cancer status represent genes for cell division/apoptosis processes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 smtClean="0"/>
              <a:t>Features selected based on recall performance do not automatically increase model accuracy </a:t>
            </a:r>
            <a:endParaRPr dirty="0"/>
          </a:p>
        </p:txBody>
      </p:sp>
      <p:sp>
        <p:nvSpPr>
          <p:cNvPr id="347" name="Rectangle 116">
            <a:extLst>
              <a:ext uri="{FF2B5EF4-FFF2-40B4-BE49-F238E27FC236}">
                <a16:creationId xmlns:a16="http://schemas.microsoft.com/office/drawing/2014/main" xmlns="" id="{4F1C1411-7EC6-1547-BF01-23F30CE59308}"/>
              </a:ext>
            </a:extLst>
          </p:cNvPr>
          <p:cNvSpPr txBox="1"/>
          <p:nvPr/>
        </p:nvSpPr>
        <p:spPr>
          <a:xfrm>
            <a:off x="25908322" y="18152383"/>
            <a:ext cx="10831842" cy="203132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 defTabSz="3511296">
              <a:defRPr sz="3600" u="sng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dirty="0" smtClean="0"/>
              <a:t>Overall Model Performance</a:t>
            </a:r>
            <a:endParaRPr lang="en-US" dirty="0"/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 smtClean="0"/>
              <a:t>Final clinical-genetic model performs similarly to best of published results (89% vs. 91% in literature)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 smtClean="0"/>
              <a:t>Model accuracy is low – unbalanced training classes?</a:t>
            </a:r>
            <a:endParaRPr dirty="0"/>
          </a:p>
        </p:txBody>
      </p:sp>
      <p:sp>
        <p:nvSpPr>
          <p:cNvPr id="348" name="Rectangle 116">
            <a:extLst>
              <a:ext uri="{FF2B5EF4-FFF2-40B4-BE49-F238E27FC236}">
                <a16:creationId xmlns:a16="http://schemas.microsoft.com/office/drawing/2014/main" xmlns="" id="{BC7D7044-AE0C-FA44-8139-E6DAFFE2DFF5}"/>
              </a:ext>
            </a:extLst>
          </p:cNvPr>
          <p:cNvSpPr txBox="1"/>
          <p:nvPr/>
        </p:nvSpPr>
        <p:spPr>
          <a:xfrm>
            <a:off x="25907999" y="21919766"/>
            <a:ext cx="11036906" cy="249299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/>
          <a:p>
            <a:pPr defTabSz="3511296">
              <a:defRPr sz="3600" u="sng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dirty="0" smtClean="0"/>
              <a:t>Optimizing accuracy and recall</a:t>
            </a:r>
            <a:endParaRPr lang="en-US" dirty="0"/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 smtClean="0"/>
              <a:t>Incorporate domain knowledge to add more relevant features, e.g. other clinical classifiers, targeting specific gene groups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 smtClean="0"/>
              <a:t>Larger datasets obtained from various studies may improve training capabilities</a:t>
            </a:r>
            <a:endParaRPr dirty="0"/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xmlns="" id="{15E9DA0E-A88B-0C4E-B341-628874F86301}"/>
              </a:ext>
            </a:extLst>
          </p:cNvPr>
          <p:cNvSpPr/>
          <p:nvPr/>
        </p:nvSpPr>
        <p:spPr>
          <a:xfrm>
            <a:off x="914400" y="24041398"/>
            <a:ext cx="11447362" cy="71540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aseline="30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[1]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AEGIS Study Team, </a:t>
            </a:r>
            <a:r>
              <a:rPr lang="en-US" sz="1600" i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 Natl Cancer Inst,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 2017, </a:t>
            </a:r>
            <a:r>
              <a:rPr lang="en-US" sz="1600" b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109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(7), DOI: 10.1093/</a:t>
            </a:r>
            <a:r>
              <a:rPr lang="en-US" sz="16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jnci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/djw327</a:t>
            </a:r>
          </a:p>
          <a:p>
            <a:r>
              <a:rPr lang="en-US" sz="1600" baseline="30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[2]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National Center for Biotechnology Information, </a:t>
            </a:r>
            <a:r>
              <a:rPr lang="en-US" sz="1600" u="sng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https://www.ncbi.nlm.nih.gov</a:t>
            </a:r>
            <a:r>
              <a:rPr lang="en-US" sz="1600" u="sng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US" sz="1600" u="sng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gds</a:t>
            </a:r>
            <a:endParaRPr lang="en-US" sz="1600" u="sng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  <a:p>
            <a:r>
              <a:rPr lang="en-US" sz="1600" baseline="30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[3]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Affymetrix, </a:t>
            </a:r>
            <a:r>
              <a:rPr lang="en-US" sz="1600" u="sng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https://</a:t>
            </a:r>
            <a:r>
              <a:rPr lang="en-US" sz="1600" u="sng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www.affymetrix.com</a:t>
            </a:r>
            <a:r>
              <a:rPr lang="en-US" sz="1600" u="sng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/analysis/downloads/na36/</a:t>
            </a:r>
            <a:r>
              <a:rPr lang="en-US" sz="1600" u="sng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wtgene</a:t>
            </a:r>
            <a:r>
              <a:rPr lang="en-US" sz="1600" u="sng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/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60D2D7AB-BCB2-2D42-AB5C-2DD0EC8B2252}"/>
              </a:ext>
            </a:extLst>
          </p:cNvPr>
          <p:cNvSpPr/>
          <p:nvPr/>
        </p:nvSpPr>
        <p:spPr>
          <a:xfrm>
            <a:off x="914400" y="11537527"/>
            <a:ext cx="11307327" cy="124449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aseline="30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[1]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American Cancer Society, </a:t>
            </a:r>
            <a:r>
              <a:rPr lang="en-US" sz="1600" u="sng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https://www.cancer.org/cancer/non-small-cell-lung-cancer/</a:t>
            </a:r>
          </a:p>
          <a:p>
            <a:r>
              <a:rPr lang="en-US" sz="1600" baseline="30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[2]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American Cancer Society, </a:t>
            </a:r>
            <a:r>
              <a:rPr lang="en-US" sz="1600" u="sng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https://www.cancer.org/cancer/lung-cancer/prevention-and-early-</a:t>
            </a:r>
            <a:r>
              <a:rPr lang="en-US" sz="1600" u="sng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detection.html</a:t>
            </a:r>
            <a:endParaRPr lang="en-US" sz="1600" u="sng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  <a:p>
            <a:r>
              <a:rPr lang="en-US" sz="1600" baseline="30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[3]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Z. Wang, M. Gerstein, and M. Snyder. </a:t>
            </a:r>
            <a:r>
              <a:rPr lang="en-US" sz="1600" i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Nature Review Genetics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, 2009, </a:t>
            </a:r>
            <a:r>
              <a:rPr lang="en-US" sz="1600" b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10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, 57-63, DOI: 10.1038/nrg2484 </a:t>
            </a:r>
          </a:p>
          <a:p>
            <a:r>
              <a:rPr lang="en-US" sz="1600" baseline="30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[4]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AEGIS Study Team, </a:t>
            </a:r>
            <a:r>
              <a:rPr lang="en-US" sz="1600" i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 Natl Cancer Inst,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 2017, </a:t>
            </a:r>
            <a:r>
              <a:rPr lang="en-US" sz="1600" b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109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(7), DOI: 10.1093/</a:t>
            </a:r>
            <a:r>
              <a:rPr lang="en-US" sz="16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jnci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/djw327</a:t>
            </a:r>
          </a:p>
        </p:txBody>
      </p:sp>
      <p:sp>
        <p:nvSpPr>
          <p:cNvPr id="33" name="Rectangle">
            <a:extLst>
              <a:ext uri="{FF2B5EF4-FFF2-40B4-BE49-F238E27FC236}">
                <a16:creationId xmlns:a16="http://schemas.microsoft.com/office/drawing/2014/main" xmlns="" id="{A1B3A610-0F9B-BD4E-8C72-184014212640}"/>
              </a:ext>
            </a:extLst>
          </p:cNvPr>
          <p:cNvSpPr/>
          <p:nvPr/>
        </p:nvSpPr>
        <p:spPr>
          <a:xfrm>
            <a:off x="6705240" y="20227928"/>
            <a:ext cx="5400621" cy="334728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1">
                <a:lumOff val="-10784"/>
              </a:schemeClr>
            </a:solidFill>
          </a:ln>
        </p:spPr>
        <p:txBody>
          <a:bodyPr lIns="35277" tIns="35277" rIns="35277" bIns="35277" anchor="ctr"/>
          <a:lstStyle/>
          <a:p>
            <a:endParaRPr lang="en-US" dirty="0"/>
          </a:p>
        </p:txBody>
      </p:sp>
      <p:sp>
        <p:nvSpPr>
          <p:cNvPr id="35" name="Rectangle 116">
            <a:extLst>
              <a:ext uri="{FF2B5EF4-FFF2-40B4-BE49-F238E27FC236}">
                <a16:creationId xmlns:a16="http://schemas.microsoft.com/office/drawing/2014/main" xmlns="" id="{B1CAB185-C0A6-4044-892F-D1E5AA5F8CE3}"/>
              </a:ext>
            </a:extLst>
          </p:cNvPr>
          <p:cNvSpPr txBox="1"/>
          <p:nvPr/>
        </p:nvSpPr>
        <p:spPr>
          <a:xfrm>
            <a:off x="6849979" y="20268805"/>
            <a:ext cx="5111145" cy="32829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/>
          <a:p>
            <a:pPr defTabSz="3511296">
              <a:spcBef>
                <a:spcPts val="400"/>
              </a:spcBef>
              <a:spcAft>
                <a:spcPts val="400"/>
              </a:spcAft>
              <a:buSzPct val="100000"/>
              <a:defRPr sz="26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sz="3000" u="sng" dirty="0">
                <a:latin typeface="Roboto" panose="02000000000000000000" pitchFamily="2" charset="0"/>
                <a:ea typeface="Roboto" panose="02000000000000000000" pitchFamily="2" charset="0"/>
              </a:rPr>
              <a:t>Dataset at a Glance</a:t>
            </a:r>
          </a:p>
          <a:p>
            <a:pPr defTabSz="3511296">
              <a:spcBef>
                <a:spcPts val="400"/>
              </a:spcBef>
              <a:spcAft>
                <a:spcPts val="400"/>
              </a:spcAft>
              <a:buSzPct val="100000"/>
              <a:defRPr sz="26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sz="2400" dirty="0"/>
              <a:t>- </a:t>
            </a:r>
            <a:r>
              <a:rPr lang="en-US" sz="2400" b="1" dirty="0"/>
              <a:t>487 Samples </a:t>
            </a:r>
            <a:r>
              <a:rPr lang="en-US" sz="2400" dirty="0"/>
              <a:t>from 28 Centers</a:t>
            </a:r>
          </a:p>
          <a:p>
            <a:pPr defTabSz="3511296">
              <a:spcBef>
                <a:spcPts val="400"/>
              </a:spcBef>
              <a:spcAft>
                <a:spcPts val="400"/>
              </a:spcAft>
              <a:buSzPct val="100000"/>
              <a:defRPr sz="26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sz="2400" dirty="0"/>
              <a:t>- 298 Patients diagnosed with cancer</a:t>
            </a:r>
          </a:p>
          <a:p>
            <a:pPr defTabSz="3511296">
              <a:spcBef>
                <a:spcPts val="400"/>
              </a:spcBef>
              <a:spcAft>
                <a:spcPts val="400"/>
              </a:spcAft>
              <a:buSzPct val="100000"/>
              <a:defRPr sz="26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sz="2400" dirty="0"/>
              <a:t>- 189 Patients without cancer</a:t>
            </a:r>
          </a:p>
          <a:p>
            <a:pPr defTabSz="3511296">
              <a:spcBef>
                <a:spcPts val="400"/>
              </a:spcBef>
              <a:spcAft>
                <a:spcPts val="400"/>
              </a:spcAft>
              <a:buSzPct val="100000"/>
              <a:defRPr sz="26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sz="2400" dirty="0"/>
              <a:t>- </a:t>
            </a:r>
            <a:r>
              <a:rPr lang="en-US" sz="2400" b="1" dirty="0">
                <a:solidFill>
                  <a:srgbClr val="C00000"/>
                </a:solidFill>
              </a:rPr>
              <a:t>Clinical Data </a:t>
            </a:r>
            <a:r>
              <a:rPr lang="en-US" sz="2400" dirty="0"/>
              <a:t>(age, smoking, etc.)</a:t>
            </a:r>
          </a:p>
          <a:p>
            <a:pPr defTabSz="3511296">
              <a:spcBef>
                <a:spcPts val="400"/>
              </a:spcBef>
              <a:spcAft>
                <a:spcPts val="400"/>
              </a:spcAft>
              <a:buSzPct val="100000"/>
              <a:defRPr sz="26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sz="2400" dirty="0"/>
              <a:t>- </a:t>
            </a:r>
            <a:r>
              <a:rPr lang="en-US" sz="2400" b="1" dirty="0">
                <a:solidFill>
                  <a:srgbClr val="0070C0"/>
                </a:solidFill>
              </a:rPr>
              <a:t>Expression levels for 32,321 </a:t>
            </a:r>
            <a:r>
              <a:rPr lang="en-US" sz="2400" b="1" dirty="0" smtClean="0">
                <a:solidFill>
                  <a:srgbClr val="0070C0"/>
                </a:solidFill>
              </a:rPr>
              <a:t>genes</a:t>
            </a:r>
            <a:r>
              <a:rPr lang="en-US" sz="2400" dirty="0" smtClean="0"/>
              <a:t>, from </a:t>
            </a:r>
            <a:r>
              <a:rPr lang="en-US" sz="2400" dirty="0"/>
              <a:t>Affymetrix Microarray</a:t>
            </a:r>
            <a:r>
              <a:rPr lang="en-US" sz="2400" baseline="30000" dirty="0"/>
              <a:t>[3]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76C3665-4972-6642-BD5C-115C6D752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7388" y="16823471"/>
            <a:ext cx="9525000" cy="24765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39A4681E-EAE3-3F41-A5D5-5C1427409806}"/>
              </a:ext>
            </a:extLst>
          </p:cNvPr>
          <p:cNvCxnSpPr>
            <a:cxnSpLocks/>
          </p:cNvCxnSpPr>
          <p:nvPr/>
        </p:nvCxnSpPr>
        <p:spPr>
          <a:xfrm>
            <a:off x="2483734" y="17464932"/>
            <a:ext cx="0" cy="1824648"/>
          </a:xfrm>
          <a:prstGeom prst="line">
            <a:avLst/>
          </a:prstGeom>
          <a:noFill/>
          <a:ln w="38100" cap="sq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A5E958D7-1AB4-D244-92D4-FA72A15AFE28}"/>
              </a:ext>
            </a:extLst>
          </p:cNvPr>
          <p:cNvCxnSpPr>
            <a:cxnSpLocks/>
          </p:cNvCxnSpPr>
          <p:nvPr/>
        </p:nvCxnSpPr>
        <p:spPr>
          <a:xfrm flipH="1">
            <a:off x="8750762" y="19476801"/>
            <a:ext cx="3396901" cy="0"/>
          </a:xfrm>
          <a:prstGeom prst="line">
            <a:avLst/>
          </a:prstGeom>
          <a:noFill/>
          <a:ln w="38100" cap="sq">
            <a:solidFill>
              <a:srgbClr val="0070C0"/>
            </a:solidFill>
            <a:prstDash val="solid"/>
            <a:round/>
            <a:headEnd type="arrow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2E5058A8-11C5-7D4D-97FC-9DAABAACB39B}"/>
              </a:ext>
            </a:extLst>
          </p:cNvPr>
          <p:cNvCxnSpPr>
            <a:cxnSpLocks/>
          </p:cNvCxnSpPr>
          <p:nvPr/>
        </p:nvCxnSpPr>
        <p:spPr>
          <a:xfrm flipH="1">
            <a:off x="4572303" y="19476801"/>
            <a:ext cx="4120585" cy="0"/>
          </a:xfrm>
          <a:prstGeom prst="line">
            <a:avLst/>
          </a:prstGeom>
          <a:noFill/>
          <a:ln w="38100" cap="sq">
            <a:solidFill>
              <a:srgbClr val="C00000"/>
            </a:solidFill>
            <a:prstDash val="solid"/>
            <a:round/>
            <a:headEnd type="arrow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9" name="Rectangle 116">
            <a:extLst>
              <a:ext uri="{FF2B5EF4-FFF2-40B4-BE49-F238E27FC236}">
                <a16:creationId xmlns:a16="http://schemas.microsoft.com/office/drawing/2014/main" xmlns="" id="{42C9563C-B508-854C-97D0-637BF50085A9}"/>
              </a:ext>
            </a:extLst>
          </p:cNvPr>
          <p:cNvSpPr txBox="1"/>
          <p:nvPr/>
        </p:nvSpPr>
        <p:spPr>
          <a:xfrm>
            <a:off x="5373810" y="19564036"/>
            <a:ext cx="2530084" cy="4924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 algn="ctr"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rPr lang="en-US" sz="2600" dirty="0">
                <a:solidFill>
                  <a:srgbClr val="C00000"/>
                </a:solidFill>
              </a:rPr>
              <a:t>Clinical Data</a:t>
            </a:r>
            <a:endParaRPr sz="2600" dirty="0">
              <a:solidFill>
                <a:srgbClr val="C00000"/>
              </a:solidFill>
            </a:endParaRPr>
          </a:p>
        </p:txBody>
      </p:sp>
      <p:sp>
        <p:nvSpPr>
          <p:cNvPr id="50" name="Rectangle 116">
            <a:extLst>
              <a:ext uri="{FF2B5EF4-FFF2-40B4-BE49-F238E27FC236}">
                <a16:creationId xmlns:a16="http://schemas.microsoft.com/office/drawing/2014/main" xmlns="" id="{1B219A41-3333-244D-89FE-08D16E3C5E45}"/>
              </a:ext>
            </a:extLst>
          </p:cNvPr>
          <p:cNvSpPr txBox="1"/>
          <p:nvPr/>
        </p:nvSpPr>
        <p:spPr>
          <a:xfrm>
            <a:off x="9184170" y="19568160"/>
            <a:ext cx="2530084" cy="4924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 algn="ctr"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rPr lang="en-US" sz="2600" dirty="0">
                <a:solidFill>
                  <a:srgbClr val="0070C0"/>
                </a:solidFill>
              </a:rPr>
              <a:t>32,321 Genes</a:t>
            </a:r>
            <a:endParaRPr sz="2600" dirty="0">
              <a:solidFill>
                <a:srgbClr val="0070C0"/>
              </a:solidFill>
            </a:endParaRPr>
          </a:p>
        </p:txBody>
      </p:sp>
      <p:sp>
        <p:nvSpPr>
          <p:cNvPr id="51" name="Rectangle 116">
            <a:extLst>
              <a:ext uri="{FF2B5EF4-FFF2-40B4-BE49-F238E27FC236}">
                <a16:creationId xmlns:a16="http://schemas.microsoft.com/office/drawing/2014/main" xmlns="" id="{4B94B5D0-524D-AC4F-81EF-A112DCF919FC}"/>
              </a:ext>
            </a:extLst>
          </p:cNvPr>
          <p:cNvSpPr txBox="1"/>
          <p:nvPr/>
        </p:nvSpPr>
        <p:spPr>
          <a:xfrm>
            <a:off x="366631" y="17663255"/>
            <a:ext cx="2530084" cy="12926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 algn="ctr"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rPr lang="en-US" sz="2600" dirty="0"/>
              <a:t>487</a:t>
            </a:r>
          </a:p>
          <a:p>
            <a:r>
              <a:rPr lang="en-US" sz="2600" dirty="0"/>
              <a:t>Samples</a:t>
            </a:r>
          </a:p>
          <a:p>
            <a:r>
              <a:rPr lang="en-US" sz="2600" dirty="0"/>
              <a:t>(Patients)</a:t>
            </a:r>
          </a:p>
        </p:txBody>
      </p:sp>
      <p:sp>
        <p:nvSpPr>
          <p:cNvPr id="53" name="Rectangle 116">
            <a:extLst>
              <a:ext uri="{FF2B5EF4-FFF2-40B4-BE49-F238E27FC236}">
                <a16:creationId xmlns:a16="http://schemas.microsoft.com/office/drawing/2014/main" xmlns="" id="{19C833B7-343A-4E46-B708-CBF653C128C1}"/>
              </a:ext>
            </a:extLst>
          </p:cNvPr>
          <p:cNvSpPr txBox="1"/>
          <p:nvPr/>
        </p:nvSpPr>
        <p:spPr>
          <a:xfrm>
            <a:off x="1071479" y="20158889"/>
            <a:ext cx="5293622" cy="34163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/>
          <a:p>
            <a:pPr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u="sng" dirty="0"/>
              <a:t>Challenges</a:t>
            </a:r>
            <a:endParaRPr u="sng" dirty="0"/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Significantly more features than data points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Expect most of the gene expression levels </a:t>
            </a:r>
            <a:r>
              <a:rPr lang="en-US" b="1" dirty="0"/>
              <a:t>not</a:t>
            </a:r>
            <a:r>
              <a:rPr lang="en-US" dirty="0"/>
              <a:t> to be correlated with cancer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Need feature selection!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92E6BA48-ADC1-7244-B094-CBACD9E5764E}"/>
              </a:ext>
            </a:extLst>
          </p:cNvPr>
          <p:cNvSpPr/>
          <p:nvPr/>
        </p:nvSpPr>
        <p:spPr>
          <a:xfrm>
            <a:off x="13281184" y="15406800"/>
            <a:ext cx="11476889" cy="108411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aseline="30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[1]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Johnston, P.A. and Grandis, J.R. </a:t>
            </a:r>
            <a:r>
              <a:rPr lang="en-US" sz="1600" i="1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Mol</a:t>
            </a:r>
            <a:r>
              <a:rPr lang="en-US" sz="1600" i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 Interv,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 2011, </a:t>
            </a:r>
            <a:r>
              <a:rPr lang="en-US" sz="1600" b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11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(1), 18-26. DOI: 10.1124/mi.11.1.4</a:t>
            </a:r>
          </a:p>
          <a:p>
            <a:r>
              <a:rPr lang="en-US" sz="1600" baseline="30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[2]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Wang, X. et al. </a:t>
            </a:r>
            <a:r>
              <a:rPr lang="en-US" sz="1600" i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BMC Cancer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, 2016, </a:t>
            </a:r>
            <a:r>
              <a:rPr lang="en-US" sz="1600" b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16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(383). DOI: 10.1186/s12885-016-2460-5</a:t>
            </a:r>
          </a:p>
          <a:p>
            <a:r>
              <a:rPr lang="en-US" sz="1600" baseline="30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[3]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Zhang, F. et al. </a:t>
            </a:r>
            <a:r>
              <a:rPr lang="en-US" sz="1600" i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Cell Prolif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, 2018, </a:t>
            </a:r>
            <a:r>
              <a:rPr lang="en-US" sz="1600" b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51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 (1). DOI: 10.1111/cpr.12397</a:t>
            </a:r>
          </a:p>
          <a:p>
            <a:r>
              <a:rPr lang="en-US" sz="1600" baseline="30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[4]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Moldovan, G.-L., D’andrea, A. D. </a:t>
            </a:r>
            <a:r>
              <a:rPr lang="en-US" sz="1600" i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Annual Review of Genetics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, 2009, </a:t>
            </a:r>
            <a:r>
              <a:rPr lang="en-US" sz="1600" b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43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, 223-249, DOI: 10.1146/annurev-genet-102108-134222</a:t>
            </a:r>
            <a:endParaRPr lang="en-US" sz="1600" u="sng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A65858B-A797-0542-AB61-D8737288F1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45647" y="13082028"/>
            <a:ext cx="11153494" cy="1586591"/>
          </a:xfrm>
          <a:prstGeom prst="rect">
            <a:avLst/>
          </a:prstGeom>
        </p:spPr>
      </p:pic>
      <p:sp>
        <p:nvSpPr>
          <p:cNvPr id="64" name="Rectangle 116">
            <a:extLst>
              <a:ext uri="{FF2B5EF4-FFF2-40B4-BE49-F238E27FC236}">
                <a16:creationId xmlns:a16="http://schemas.microsoft.com/office/drawing/2014/main" xmlns="" id="{E5C2D423-B2FA-AE42-953B-44118E9C03C3}"/>
              </a:ext>
            </a:extLst>
          </p:cNvPr>
          <p:cNvSpPr txBox="1"/>
          <p:nvPr/>
        </p:nvSpPr>
        <p:spPr>
          <a:xfrm>
            <a:off x="16144562" y="14759062"/>
            <a:ext cx="5755318" cy="4616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 algn="ctr"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rPr lang="en-US" sz="2400" b="1" dirty="0"/>
              <a:t>Table 1 – Notable genes in predictor</a:t>
            </a:r>
            <a:endParaRPr sz="2400" b="1" dirty="0"/>
          </a:p>
        </p:txBody>
      </p:sp>
      <p:sp>
        <p:nvSpPr>
          <p:cNvPr id="45" name="Rectangle 116">
            <a:extLst>
              <a:ext uri="{FF2B5EF4-FFF2-40B4-BE49-F238E27FC236}">
                <a16:creationId xmlns:a16="http://schemas.microsoft.com/office/drawing/2014/main" xmlns="" id="{E5C2D423-B2FA-AE42-953B-44118E9C03C3}"/>
              </a:ext>
            </a:extLst>
          </p:cNvPr>
          <p:cNvSpPr txBox="1"/>
          <p:nvPr/>
        </p:nvSpPr>
        <p:spPr>
          <a:xfrm>
            <a:off x="19061414" y="8942590"/>
            <a:ext cx="5755318" cy="8309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 algn="ctr"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rPr lang="en-US" sz="2400" b="1" dirty="0"/>
              <a:t>Figure 1 – Decision-tree feature selection performance.</a:t>
            </a:r>
            <a:endParaRPr sz="2400" b="1" dirty="0"/>
          </a:p>
        </p:txBody>
      </p:sp>
      <p:sp>
        <p:nvSpPr>
          <p:cNvPr id="46" name="Rectangle 116">
            <a:extLst>
              <a:ext uri="{FF2B5EF4-FFF2-40B4-BE49-F238E27FC236}">
                <a16:creationId xmlns:a16="http://schemas.microsoft.com/office/drawing/2014/main" xmlns="" id="{E5C2D423-B2FA-AE42-953B-44118E9C03C3}"/>
              </a:ext>
            </a:extLst>
          </p:cNvPr>
          <p:cNvSpPr txBox="1"/>
          <p:nvPr/>
        </p:nvSpPr>
        <p:spPr>
          <a:xfrm>
            <a:off x="31189587" y="8888305"/>
            <a:ext cx="5755318" cy="8309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 algn="ctr"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rPr lang="en-US" sz="2400" b="1" dirty="0"/>
              <a:t>Figure 2 – ROC curve for clinical vs. clinical-genomic models (random forest classifiers).</a:t>
            </a:r>
            <a:endParaRPr sz="2400" b="1" dirty="0"/>
          </a:p>
        </p:txBody>
      </p:sp>
      <p:sp>
        <p:nvSpPr>
          <p:cNvPr id="48" name="Rectangle 116">
            <a:extLst>
              <a:ext uri="{FF2B5EF4-FFF2-40B4-BE49-F238E27FC236}">
                <a16:creationId xmlns:a16="http://schemas.microsoft.com/office/drawing/2014/main" xmlns="" id="{E1D52534-CE4F-EB49-A820-91D4FFF51B9E}"/>
              </a:ext>
            </a:extLst>
          </p:cNvPr>
          <p:cNvSpPr txBox="1"/>
          <p:nvPr/>
        </p:nvSpPr>
        <p:spPr>
          <a:xfrm>
            <a:off x="13445755" y="17780524"/>
            <a:ext cx="11446245" cy="43396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/>
          <a:p>
            <a:pPr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u="sng" dirty="0"/>
              <a:t>Hyperparameter Tuning</a:t>
            </a:r>
          </a:p>
          <a:p>
            <a:pPr marL="571500" indent="-571500" defTabSz="3511296">
              <a:buFont typeface="Arial" panose="020B0604020202020204" pitchFamily="34" charset="0"/>
              <a:buChar char="•"/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sz="3000" dirty="0">
                <a:latin typeface="Roboto Thin"/>
              </a:rPr>
              <a:t>Random forest classifiers are high variance, prone to overfitting.</a:t>
            </a:r>
          </a:p>
          <a:p>
            <a:pPr marL="571500" indent="-571500" defTabSz="3511296">
              <a:buFont typeface="Arial" panose="020B0604020202020204" pitchFamily="34" charset="0"/>
              <a:buChar char="•"/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sz="3000" dirty="0">
                <a:latin typeface="Roboto Thin"/>
              </a:rPr>
              <a:t>Tested a variety of model parameters to achieve highest cross-validation recall score (</a:t>
            </a:r>
            <a:r>
              <a:rPr lang="en-US" sz="3000" b="1" dirty="0">
                <a:latin typeface="Roboto Thin"/>
              </a:rPr>
              <a:t>88% average recall in 10-fold CV</a:t>
            </a:r>
            <a:r>
              <a:rPr lang="en-US" sz="3000" dirty="0">
                <a:latin typeface="Roboto Thin"/>
              </a:rPr>
              <a:t>).</a:t>
            </a:r>
          </a:p>
          <a:p>
            <a:pPr marL="571500" indent="-571500" defTabSz="3511296">
              <a:buFont typeface="Arial" panose="020B0604020202020204" pitchFamily="34" charset="0"/>
              <a:buChar char="•"/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sz="3000" dirty="0">
                <a:latin typeface="Roboto Thin"/>
              </a:rPr>
              <a:t>Optimal model parameters:</a:t>
            </a:r>
          </a:p>
          <a:p>
            <a:pPr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sz="3000" dirty="0">
                <a:latin typeface="Roboto Thin"/>
              </a:rPr>
              <a:t>        1) Gini loss during training</a:t>
            </a:r>
          </a:p>
          <a:p>
            <a:pPr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sz="3000" dirty="0">
                <a:latin typeface="Roboto Thin"/>
              </a:rPr>
              <a:t>        2) 500 tree estimator</a:t>
            </a:r>
          </a:p>
          <a:p>
            <a:pPr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sz="3000" dirty="0">
                <a:latin typeface="Roboto Thin"/>
              </a:rPr>
              <a:t>        3) </a:t>
            </a:r>
            <a:r>
              <a:rPr lang="en-US" sz="3000" dirty="0" smtClean="0">
                <a:latin typeface="Roboto Thin"/>
              </a:rPr>
              <a:t>Unlimited</a:t>
            </a:r>
            <a:r>
              <a:rPr lang="en-US" sz="3000" dirty="0" smtClean="0">
                <a:latin typeface="Roboto Thin"/>
              </a:rPr>
              <a:t> </a:t>
            </a:r>
            <a:r>
              <a:rPr lang="en-US" sz="3000" dirty="0">
                <a:latin typeface="Roboto Thin"/>
              </a:rPr>
              <a:t>max splits</a:t>
            </a:r>
          </a:p>
          <a:p>
            <a:pPr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sz="3000" dirty="0">
                <a:latin typeface="Roboto Thin"/>
              </a:rPr>
              <a:t>        4) 20% feature consideration per split</a:t>
            </a:r>
          </a:p>
        </p:txBody>
      </p:sp>
      <p:sp>
        <p:nvSpPr>
          <p:cNvPr id="55" name="Rectangle 116">
            <a:extLst>
              <a:ext uri="{FF2B5EF4-FFF2-40B4-BE49-F238E27FC236}">
                <a16:creationId xmlns:a16="http://schemas.microsoft.com/office/drawing/2014/main" xmlns="" id="{E1D52534-CE4F-EB49-A820-91D4FFF51B9E}"/>
              </a:ext>
            </a:extLst>
          </p:cNvPr>
          <p:cNvSpPr txBox="1"/>
          <p:nvPr/>
        </p:nvSpPr>
        <p:spPr>
          <a:xfrm>
            <a:off x="13445755" y="22200883"/>
            <a:ext cx="11516774" cy="249299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/>
          <a:p>
            <a:pPr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u="sng" dirty="0"/>
              <a:t>Dimensionality Reduction (PCA)</a:t>
            </a:r>
          </a:p>
          <a:p>
            <a:pPr marL="571500" indent="-571500" defTabSz="3511296">
              <a:buFont typeface="Arial" panose="020B0604020202020204" pitchFamily="34" charset="0"/>
              <a:buChar char="•"/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sz="3000" dirty="0">
                <a:latin typeface="Roboto Thin"/>
              </a:rPr>
              <a:t>53 optimal features determined via feature selection </a:t>
            </a:r>
            <a:r>
              <a:rPr lang="en-US" sz="3000" dirty="0" smtClean="0">
                <a:latin typeface="Roboto Thin"/>
              </a:rPr>
              <a:t>tests.</a:t>
            </a:r>
            <a:endParaRPr lang="en-US" sz="3000" dirty="0">
              <a:latin typeface="Roboto Thin"/>
            </a:endParaRPr>
          </a:p>
          <a:p>
            <a:pPr marL="571500" indent="-571500" defTabSz="3511296">
              <a:buFont typeface="Arial" panose="020B0604020202020204" pitchFamily="34" charset="0"/>
              <a:buChar char="•"/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sz="3000" dirty="0">
                <a:latin typeface="Roboto Thin"/>
              </a:rPr>
              <a:t>PCA reduction to 33 features captures 90% of </a:t>
            </a:r>
            <a:r>
              <a:rPr lang="en-US" sz="3000" dirty="0" smtClean="0">
                <a:latin typeface="Roboto Thin"/>
              </a:rPr>
              <a:t>variance.</a:t>
            </a:r>
            <a:endParaRPr lang="en-US" sz="3000" dirty="0">
              <a:latin typeface="Roboto Thin"/>
            </a:endParaRPr>
          </a:p>
          <a:p>
            <a:pPr marL="571500" indent="-571500" defTabSz="3511296">
              <a:buFont typeface="Arial" panose="020B0604020202020204" pitchFamily="34" charset="0"/>
              <a:buChar char="•"/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sz="3000" b="1" dirty="0">
                <a:latin typeface="Roboto Thin"/>
              </a:rPr>
              <a:t>Model w/ reduced feature-dimensions improves test set recall (true positive rate) from 83% to 89</a:t>
            </a:r>
            <a:r>
              <a:rPr lang="en-US" sz="3000" b="1" dirty="0" smtClean="0">
                <a:latin typeface="Roboto Thin"/>
              </a:rPr>
              <a:t>%.</a:t>
            </a:r>
            <a:endParaRPr lang="en-US" sz="3000" b="1" dirty="0">
              <a:latin typeface="Roboto Thin"/>
            </a:endParaRPr>
          </a:p>
        </p:txBody>
      </p:sp>
      <p:sp>
        <p:nvSpPr>
          <p:cNvPr id="52" name="Rectangle 116">
            <a:extLst>
              <a:ext uri="{FF2B5EF4-FFF2-40B4-BE49-F238E27FC236}">
                <a16:creationId xmlns:a16="http://schemas.microsoft.com/office/drawing/2014/main" xmlns="" id="{6EBCBC6F-14F2-1F41-8D3C-843E4BC3899A}"/>
              </a:ext>
            </a:extLst>
          </p:cNvPr>
          <p:cNvSpPr txBox="1"/>
          <p:nvPr/>
        </p:nvSpPr>
        <p:spPr>
          <a:xfrm>
            <a:off x="13441680" y="7813440"/>
            <a:ext cx="5572481" cy="24006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/>
          <a:p>
            <a:pPr defTabSz="3511296">
              <a:buSzPct val="100000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endParaRPr lang="en-US" dirty="0"/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Best performance from random forest classifier, using 53 features selected from a decision tree ensemble.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622927"/>
              </p:ext>
            </p:extLst>
          </p:nvPr>
        </p:nvGraphicFramePr>
        <p:xfrm>
          <a:off x="26079318" y="11244605"/>
          <a:ext cx="10833364" cy="17373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580854"/>
                <a:gridCol w="2381943"/>
                <a:gridCol w="2162226"/>
                <a:gridCol w="2708341"/>
              </a:tblGrid>
              <a:tr h="53412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Recall</a:t>
                      </a:r>
                      <a:endParaRPr lang="en-US" dirty="0"/>
                    </a:p>
                  </a:txBody>
                  <a:tcPr/>
                </a:tc>
              </a:tr>
              <a:tr h="53412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Clinical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70.1</a:t>
                      </a:r>
                      <a:r>
                        <a:rPr lang="en-US" baseline="0" dirty="0" smtClean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74.2%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79.1%</a:t>
                      </a:r>
                      <a:endParaRPr lang="en-US" b="1" dirty="0"/>
                    </a:p>
                  </a:txBody>
                  <a:tcPr/>
                </a:tc>
              </a:tr>
              <a:tr h="53412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Clinical-Genomic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66.7%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67.5%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89.0%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Crop">
  <a:themeElements>
    <a:clrScheme name="Crop">
      <a:dk1>
        <a:srgbClr val="000000"/>
      </a:dk1>
      <a:lt1>
        <a:srgbClr val="EFEDE3"/>
      </a:lt1>
      <a:dk2>
        <a:srgbClr val="A7A7A7"/>
      </a:dk2>
      <a:lt2>
        <a:srgbClr val="53535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0000FF"/>
      </a:hlink>
      <a:folHlink>
        <a:srgbClr val="FF00FF"/>
      </a:folHlink>
    </a:clrScheme>
    <a:fontScheme name="Crop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35277" tIns="35277" rIns="35277" bIns="35277" numCol="1" spcCol="38100" rtlCol="0" anchor="ctr">
        <a:spAutoFit/>
      </a:bodyPr>
      <a:lstStyle>
        <a:defPPr marL="0" marR="0" indent="0" algn="l" defTabSz="27093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5277" tIns="35277" rIns="35277" bIns="35277" numCol="1" spcCol="38100" rtlCol="0" anchor="t">
        <a:spAutoFit/>
      </a:bodyPr>
      <a:lstStyle>
        <a:defPPr marL="0" marR="0" indent="0" algn="l" defTabSz="27093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rop">
  <a:themeElements>
    <a:clrScheme name="Crop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0000FF"/>
      </a:hlink>
      <a:folHlink>
        <a:srgbClr val="FF00FF"/>
      </a:folHlink>
    </a:clrScheme>
    <a:fontScheme name="Crop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35277" tIns="35277" rIns="35277" bIns="35277" numCol="1" spcCol="38100" rtlCol="0" anchor="ctr">
        <a:spAutoFit/>
      </a:bodyPr>
      <a:lstStyle>
        <a:defPPr marL="0" marR="0" indent="0" algn="l" defTabSz="27093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5277" tIns="35277" rIns="35277" bIns="35277" numCol="1" spcCol="38100" rtlCol="0" anchor="t">
        <a:spAutoFit/>
      </a:bodyPr>
      <a:lstStyle>
        <a:defPPr marL="0" marR="0" indent="0" algn="l" defTabSz="27093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899</Words>
  <Application>Microsoft Office PowerPoint</Application>
  <PresentationFormat>Custom</PresentationFormat>
  <Paragraphs>110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3" baseType="lpstr">
      <vt:lpstr>Arial</vt:lpstr>
      <vt:lpstr>Calibri</vt:lpstr>
      <vt:lpstr>Courier</vt:lpstr>
      <vt:lpstr>Helvetica</vt:lpstr>
      <vt:lpstr>Helvetica Neue</vt:lpstr>
      <vt:lpstr>Open Sans Light</vt:lpstr>
      <vt:lpstr>Roboto</vt:lpstr>
      <vt:lpstr>Roboto Light</vt:lpstr>
      <vt:lpstr>Roboto Regular</vt:lpstr>
      <vt:lpstr>Roboto Thin</vt:lpstr>
      <vt:lpstr>Wingdings</vt:lpstr>
      <vt:lpstr>Crop</vt:lpstr>
      <vt:lpstr>Early Detection of Lung Cancer using RNA Transcriptomes of Nasal Endothelial Cells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Early Detection of Lung Cancer using RNA Transcriptomes of Nasal Endothelial Cells</dc:title>
  <cp:lastModifiedBy>Sean Friedowitz</cp:lastModifiedBy>
  <cp:revision>281</cp:revision>
  <dcterms:modified xsi:type="dcterms:W3CDTF">2018-12-08T19:34:46Z</dcterms:modified>
</cp:coreProperties>
</file>